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21"/>
  </p:notesMasterIdLst>
  <p:sldIdLst>
    <p:sldId id="282" r:id="rId5"/>
    <p:sldId id="283" r:id="rId6"/>
    <p:sldId id="284" r:id="rId7"/>
    <p:sldId id="285" r:id="rId8"/>
    <p:sldId id="296" r:id="rId9"/>
    <p:sldId id="299" r:id="rId10"/>
    <p:sldId id="298" r:id="rId11"/>
    <p:sldId id="300" r:id="rId12"/>
    <p:sldId id="289" r:id="rId13"/>
    <p:sldId id="295" r:id="rId14"/>
    <p:sldId id="301" r:id="rId15"/>
    <p:sldId id="290" r:id="rId16"/>
    <p:sldId id="291" r:id="rId17"/>
    <p:sldId id="292" r:id="rId18"/>
    <p:sldId id="293" r:id="rId19"/>
    <p:sldId id="294"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Merriweather" panose="00000500000000000000" pitchFamily="2" charset="0"/>
      <p:regular r:id="rId28"/>
      <p:bold r:id="rId29"/>
      <p:italic r:id="rId30"/>
      <p:boldItalic r:id="rId31"/>
    </p:embeddedFont>
  </p:embeddedFont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j6+znjMad9VjBUx9DbW9XbYkfpn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2A61A4-D080-6D2A-325E-D434D476A6CF}" v="235" dt="2026-01-14T23:21:16.171"/>
    <p1510:client id="{1AB1A829-D346-A018-8EDF-F4C8C7A28AFF}" v="69" dt="2026-01-14T22:56:21.105"/>
    <p1510:client id="{1B80B08B-BA8E-6D60-649F-731691424991}" v="22" dt="2026-01-15T01:16:12.756"/>
    <p1510:client id="{34C389DD-FA2E-9A6A-0E0B-0E28761F36BF}" v="23" dt="2026-01-14T21:21:20.673"/>
    <p1510:client id="{6EFF40F2-7A1F-13F3-31B7-691F5F77F912}" v="6" dt="2026-01-14T23:25:08.476"/>
    <p1510:client id="{70E70169-ED63-1DD8-89DF-4A3A22A24F60}" v="113" dt="2026-01-15T09:27:10.202"/>
    <p1510:client id="{76778D75-E055-42E0-B22E-E0A456ECE394}" v="2588" dt="2026-01-15T11:19:41.644"/>
    <p1510:client id="{785F7D80-1986-56E8-2BD5-2F92D5DBCCAD}" v="1" dt="2026-01-14T18:17:52.894"/>
    <p1510:client id="{958206CA-1DD4-0DB4-776B-C994BF569E26}" v="47" dt="2026-01-14T23:42:40.463"/>
    <p1510:client id="{A84C294D-FD13-4547-8513-5F96111C25BF}" v="129" dt="2026-01-15T01:41:05.814"/>
    <p1510:client id="{C0B1245E-E148-5AC4-ADC4-12184A8B2CF9}" v="326" dt="2026-01-15T10:33:06.337"/>
    <p1510:client id="{E6097E3F-0DEF-23B4-45FC-360009578A66}" v="237" dt="2026-01-14T18:53:02.317"/>
  </p1510:revLst>
</p1510:revInfo>
</file>

<file path=ppt/tableStyles.xml><?xml version="1.0" encoding="utf-8"?>
<a:tblStyleLst xmlns:a="http://schemas.openxmlformats.org/drawingml/2006/main" def="{88017488-FF37-44F5-82F6-F29FE8174D63}">
  <a:tblStyle styleId="{88017488-FF37-44F5-82F6-F29FE8174D6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6E4DD6D-F275-45FD-9610-BB6E97190828}" styleName="Table_1">
    <a:wholeTbl>
      <a:tcTxStyle b="off" i="off">
        <a:font>
          <a:latin typeface="Corbel"/>
          <a:ea typeface="Corbel"/>
          <a:cs typeface="Corbe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0F3E7"/>
          </a:solidFill>
        </a:fill>
      </a:tcStyle>
    </a:wholeTbl>
    <a:band1H>
      <a:tcTxStyle/>
      <a:tcStyle>
        <a:tcBdr/>
        <a:fill>
          <a:solidFill>
            <a:srgbClr val="E0E5CB"/>
          </a:solidFill>
        </a:fill>
      </a:tcStyle>
    </a:band1H>
    <a:band2H>
      <a:tcTxStyle/>
      <a:tcStyle>
        <a:tcBdr/>
      </a:tcStyle>
    </a:band2H>
    <a:band1V>
      <a:tcTxStyle/>
      <a:tcStyle>
        <a:tcBdr/>
        <a:fill>
          <a:solidFill>
            <a:srgbClr val="E0E5CB"/>
          </a:solidFill>
        </a:fill>
      </a:tcStyle>
    </a:band1V>
    <a:band2V>
      <a:tcTxStyle/>
      <a:tcStyle>
        <a:tcBdr/>
      </a:tcStyle>
    </a:band2V>
    <a:lastCol>
      <a:tcTxStyle b="on" i="off">
        <a:font>
          <a:latin typeface="Corbel"/>
          <a:ea typeface="Corbel"/>
          <a:cs typeface="Corbel"/>
        </a:font>
        <a:schemeClr val="lt1"/>
      </a:tcTxStyle>
      <a:tcStyle>
        <a:tcBdr/>
        <a:fill>
          <a:solidFill>
            <a:schemeClr val="accent1"/>
          </a:solidFill>
        </a:fill>
      </a:tcStyle>
    </a:lastCol>
    <a:firstCol>
      <a:tcTxStyle b="on" i="off">
        <a:font>
          <a:latin typeface="Corbel"/>
          <a:ea typeface="Corbel"/>
          <a:cs typeface="Corbel"/>
        </a:font>
        <a:schemeClr val="lt1"/>
      </a:tcTxStyle>
      <a:tcStyle>
        <a:tcBdr/>
        <a:fill>
          <a:solidFill>
            <a:schemeClr val="accent1"/>
          </a:solidFill>
        </a:fill>
      </a:tcStyle>
    </a:firstCol>
    <a:lastRow>
      <a:tcTxStyle b="on" i="off">
        <a:font>
          <a:latin typeface="Corbel"/>
          <a:ea typeface="Corbel"/>
          <a:cs typeface="Corbe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orbel"/>
          <a:ea typeface="Corbel"/>
          <a:cs typeface="Corbe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CABD7EB8-19E7-46D9-96BE-E0239959DBDC}" styleName="Table_2">
    <a:wholeTbl>
      <a:tcTxStyle b="off" i="off">
        <a:font>
          <a:latin typeface="Corbel"/>
          <a:ea typeface="Corbel"/>
          <a:cs typeface="Corbe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Corbel"/>
          <a:ea typeface="Corbel"/>
          <a:cs typeface="Corbel"/>
        </a:font>
        <a:schemeClr val="lt1"/>
      </a:tcTxStyle>
      <a:tcStyle>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21"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8.fntdata"/><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40" Type="http://customschemas.google.com/relationships/presentationmetadata" Target="metadata"/><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0.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PT"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pt-PT" sz="1800">
                <a:effectLst/>
                <a:latin typeface="Calibri" panose="020F0502020204030204" pitchFamily="34" charset="0"/>
                <a:ea typeface="Calibri" panose="020F0502020204030204" pitchFamily="34" charset="0"/>
                <a:cs typeface="Times New Roman" panose="02020603050405020304" pitchFamily="18" charset="0"/>
              </a:rPr>
              <a:t>O foco do trabalho que vamos apresentar é o bacteriofago </a:t>
            </a:r>
            <a:r>
              <a:rPr lang="pt-PT" sz="1800" i="1">
                <a:effectLst/>
                <a:latin typeface="Calibri" panose="020F0502020204030204" pitchFamily="34" charset="0"/>
                <a:ea typeface="Calibri" panose="020F0502020204030204" pitchFamily="34" charset="0"/>
                <a:cs typeface="Times New Roman" panose="02020603050405020304" pitchFamily="18" charset="0"/>
              </a:rPr>
              <a:t>Klebsiella</a:t>
            </a:r>
            <a:r>
              <a:rPr lang="pt-PT" sz="1800">
                <a:effectLst/>
                <a:latin typeface="Calibri" panose="020F0502020204030204" pitchFamily="34" charset="0"/>
                <a:ea typeface="Calibri" panose="020F0502020204030204" pitchFamily="34" charset="0"/>
                <a:cs typeface="Times New Roman" panose="02020603050405020304" pitchFamily="18" charset="0"/>
              </a:rPr>
              <a:t> </a:t>
            </a:r>
            <a:r>
              <a:rPr lang="pt-PT" sz="1800" i="1">
                <a:effectLst/>
                <a:latin typeface="Calibri" panose="020F0502020204030204" pitchFamily="34" charset="0"/>
                <a:ea typeface="Calibri" panose="020F0502020204030204" pitchFamily="34" charset="0"/>
                <a:cs typeface="Times New Roman" panose="02020603050405020304" pitchFamily="18" charset="0"/>
              </a:rPr>
              <a:t>phage</a:t>
            </a:r>
            <a:r>
              <a:rPr lang="pt-PT" sz="1800">
                <a:effectLst/>
                <a:latin typeface="Calibri" panose="020F0502020204030204" pitchFamily="34" charset="0"/>
                <a:ea typeface="Calibri" panose="020F0502020204030204" pitchFamily="34" charset="0"/>
                <a:cs typeface="Times New Roman" panose="02020603050405020304" pitchFamily="18" charset="0"/>
              </a:rPr>
              <a:t> KP32, mais concretamente, a análise dos genes KP32gp15, KP32gp31, KP32gp37 e KP32gp38.</a:t>
            </a:r>
          </a:p>
          <a:p>
            <a:pPr>
              <a:lnSpc>
                <a:spcPct val="107000"/>
              </a:lnSpc>
              <a:spcAft>
                <a:spcPts val="800"/>
              </a:spcAft>
            </a:pPr>
            <a:r>
              <a:rPr lang="pt-PT" sz="1800">
                <a:effectLst/>
                <a:latin typeface="Calibri" panose="020F0502020204030204" pitchFamily="34" charset="0"/>
                <a:ea typeface="Calibri" panose="020F0502020204030204" pitchFamily="34" charset="0"/>
                <a:cs typeface="Times New Roman" panose="02020603050405020304" pitchFamily="18" charset="0"/>
              </a:rPr>
              <a:t>No entanto, antes de procedermos com a dita análise, é importante perceber – porquê a escolha deste bacteriofago em especifico, que nao constava no ficheiro de genomas que nos foi disponibilizado?</a:t>
            </a:r>
          </a:p>
          <a:p>
            <a:endParaRPr lang="pt-PT"/>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PT" sz="1200" b="0" i="0" u="none" strike="noStrike" cap="none" smtClean="0">
                <a:solidFill>
                  <a:schemeClr val="dk1"/>
                </a:solidFill>
                <a:latin typeface="Calibri"/>
                <a:ea typeface="Calibri"/>
                <a:cs typeface="Calibri"/>
                <a:sym typeface="Calibri"/>
              </a:rPr>
              <a:t>1</a:t>
            </a:fld>
            <a:endParaRPr lang="pt-PT"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53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pt-PT" sz="1800">
                <a:effectLst/>
                <a:latin typeface="Calibri" panose="020F0502020204030204" pitchFamily="34" charset="0"/>
                <a:ea typeface="Calibri" panose="020F0502020204030204" pitchFamily="34" charset="0"/>
                <a:cs typeface="Times New Roman" panose="02020603050405020304" pitchFamily="18" charset="0"/>
              </a:rPr>
              <a:t>E para isso, temos de falar de </a:t>
            </a:r>
            <a:r>
              <a:rPr lang="pt-PT" sz="1800" i="1">
                <a:effectLst/>
                <a:latin typeface="Calibri" panose="020F0502020204030204" pitchFamily="34" charset="0"/>
                <a:ea typeface="Calibri" panose="020F0502020204030204" pitchFamily="34" charset="0"/>
                <a:cs typeface="Times New Roman" panose="02020603050405020304" pitchFamily="18" charset="0"/>
              </a:rPr>
              <a:t>Klebsiella</a:t>
            </a:r>
            <a:r>
              <a:rPr lang="pt-PT" sz="1800">
                <a:effectLst/>
                <a:latin typeface="Calibri" panose="020F0502020204030204" pitchFamily="34" charset="0"/>
                <a:ea typeface="Calibri" panose="020F0502020204030204" pitchFamily="34" charset="0"/>
                <a:cs typeface="Times New Roman" panose="02020603050405020304" pitchFamily="18" charset="0"/>
              </a:rPr>
              <a:t> </a:t>
            </a:r>
            <a:r>
              <a:rPr lang="pt-PT" sz="1800" i="1">
                <a:effectLst/>
                <a:latin typeface="Calibri" panose="020F0502020204030204" pitchFamily="34" charset="0"/>
                <a:ea typeface="Calibri" panose="020F0502020204030204" pitchFamily="34" charset="0"/>
                <a:cs typeface="Times New Roman" panose="02020603050405020304" pitchFamily="18" charset="0"/>
              </a:rPr>
              <a:t>pneumoniae</a:t>
            </a:r>
            <a:r>
              <a:rPr lang="pt-PT" sz="1800">
                <a:effectLst/>
                <a:latin typeface="Calibri" panose="020F0502020204030204" pitchFamily="34" charset="0"/>
                <a:ea typeface="Calibri" panose="020F0502020204030204" pitchFamily="34" charset="0"/>
                <a:cs typeface="Times New Roman" panose="02020603050405020304" pitchFamily="18" charset="0"/>
              </a:rPr>
              <a:t>. É um bactéria gram-negativa, que tipicamente existe inofensivamente no nosso sistema digestivo, mais concretamente no trato gastrointestinal. Podem causar infeções do trato urinário, abcessos hepáticos, pneumonia e em casos extremos levar à morte. O problema da mesma, é que é um patogeno oportunista, e para além disso, em contextos hospitalares, existem várias estirpes multirresistentes a antibióticos e hipervirulentas.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PT" sz="1200" b="0" i="0" u="none" strike="noStrike" cap="none" smtClean="0">
                <a:solidFill>
                  <a:schemeClr val="dk1"/>
                </a:solidFill>
                <a:latin typeface="Calibri"/>
                <a:ea typeface="Calibri"/>
                <a:cs typeface="Calibri"/>
                <a:sym typeface="Calibri"/>
              </a:rPr>
              <a:t>2</a:t>
            </a:fld>
            <a:endParaRPr lang="pt-PT"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4727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a:effectLst/>
                <a:latin typeface="Calibri" panose="020F0502020204030204" pitchFamily="34" charset="0"/>
                <a:ea typeface="Calibri" panose="020F0502020204030204" pitchFamily="34" charset="0"/>
                <a:cs typeface="Times New Roman" panose="02020603050405020304" pitchFamily="18" charset="0"/>
              </a:rPr>
              <a:t>Assim, como a multirresistência é um problema que se continua a agravar, é importante focar em estratégias de combate a estas bactérias que não impliquem antibióticos ie. estudo do modo ação de bacteriogafos. Para este efeito, focamos na Klebsiella phage KP32, mais concretamente no KP32gp15, que codifica uma endolisina que degrada a parede polissacarídea de Klebsiella no final de vida do vírus e nas KP31gp31, 37 e 38, que codificam respetivamente tail tubular protein A, tail protein &amp; tail spike protein, que estão envolvidas no processo de ligação e degradação da cápsula para injeção do DNA viral no hospedeiro.</a:t>
            </a:r>
            <a:endParaRPr lang="pt-PT"/>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PT" sz="1200" b="0" i="0" u="none" strike="noStrike" cap="none" smtClean="0">
                <a:solidFill>
                  <a:schemeClr val="dk1"/>
                </a:solidFill>
                <a:latin typeface="Calibri"/>
                <a:ea typeface="Calibri"/>
                <a:cs typeface="Calibri"/>
                <a:sym typeface="Calibri"/>
              </a:rPr>
              <a:t>3</a:t>
            </a:fld>
            <a:endParaRPr lang="pt-PT"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7765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PT" sz="1800">
                <a:effectLst/>
                <a:latin typeface="Calibri" panose="020F0502020204030204" pitchFamily="34" charset="0"/>
                <a:ea typeface="Calibri" panose="020F0502020204030204" pitchFamily="34" charset="0"/>
                <a:cs typeface="Times New Roman" panose="02020603050405020304" pitchFamily="18" charset="0"/>
              </a:rPr>
              <a:t>Nós iniciamos a análise com a utilização da ferramenta PhagePromoter para tentar identificar os promotores dos genes. Para o gene 15 encontramos este promotor, que aparenta levar à transcrição de vários genes. Para o 31, encontramos este promotor. Para os genes 37 e 38, reparamos que ambos estão bastantes próximos (a 10 nucl um do outro), sendo assim muito provável que tenham o mesmo promotor, possivelmente este.</a:t>
            </a:r>
          </a:p>
          <a:p>
            <a:endParaRPr lang="pt-PT"/>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PT" sz="1200" b="0" i="0" u="none" strike="noStrike" cap="none" smtClean="0">
                <a:solidFill>
                  <a:schemeClr val="dk1"/>
                </a:solidFill>
                <a:latin typeface="Calibri"/>
                <a:ea typeface="Calibri"/>
                <a:cs typeface="Calibri"/>
                <a:sym typeface="Calibri"/>
              </a:rPr>
              <a:t>4</a:t>
            </a:fld>
            <a:endParaRPr lang="pt-PT"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2856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a:t>Na </a:t>
            </a:r>
            <a:r>
              <a:rPr lang="en-US" err="1"/>
              <a:t>nossa</a:t>
            </a:r>
            <a:r>
              <a:rPr lang="en-US"/>
              <a:t> </a:t>
            </a:r>
            <a:r>
              <a:rPr lang="en-US" err="1"/>
              <a:t>análise</a:t>
            </a:r>
            <a:r>
              <a:rPr lang="en-US"/>
              <a:t> dos genes, </a:t>
            </a:r>
            <a:r>
              <a:rPr lang="en-US" err="1"/>
              <a:t>também</a:t>
            </a:r>
            <a:r>
              <a:rPr lang="en-US"/>
              <a:t> </a:t>
            </a:r>
            <a:r>
              <a:rPr lang="en-US" err="1"/>
              <a:t>fomos</a:t>
            </a:r>
            <a:r>
              <a:rPr lang="en-US"/>
              <a:t> </a:t>
            </a:r>
            <a:r>
              <a:rPr lang="en-US" err="1"/>
              <a:t>observar</a:t>
            </a:r>
            <a:r>
              <a:rPr lang="en-US"/>
              <a:t> a </a:t>
            </a:r>
            <a:r>
              <a:rPr lang="en-US" err="1"/>
              <a:t>estrutura</a:t>
            </a:r>
            <a:r>
              <a:rPr lang="en-US"/>
              <a:t> das </a:t>
            </a:r>
            <a:r>
              <a:rPr lang="en-US" err="1"/>
              <a:t>proteínas</a:t>
            </a:r>
            <a:r>
              <a:rPr lang="en-US"/>
              <a:t> </a:t>
            </a:r>
            <a:r>
              <a:rPr lang="en-US" err="1"/>
              <a:t>codificadas</a:t>
            </a:r>
            <a:r>
              <a:rPr lang="en-US"/>
              <a:t> </a:t>
            </a:r>
            <a:r>
              <a:rPr lang="en-US" err="1"/>
              <a:t>pelos</a:t>
            </a:r>
            <a:r>
              <a:rPr lang="en-US"/>
              <a:t> genes.  </a:t>
            </a:r>
            <a:r>
              <a:rPr lang="en-US" err="1"/>
              <a:t>Observámos</a:t>
            </a:r>
            <a:r>
              <a:rPr lang="en-US"/>
              <a:t> </a:t>
            </a:r>
            <a:r>
              <a:rPr lang="en-US" err="1"/>
              <a:t>que</a:t>
            </a:r>
            <a:r>
              <a:rPr lang="en-US"/>
              <a:t> as </a:t>
            </a:r>
            <a:r>
              <a:rPr lang="en-US" err="1"/>
              <a:t>estruras</a:t>
            </a:r>
            <a:r>
              <a:rPr lang="en-US"/>
              <a:t> 3D da gp31 e gp38 </a:t>
            </a:r>
            <a:r>
              <a:rPr lang="en-US" err="1"/>
              <a:t>já</a:t>
            </a:r>
            <a:r>
              <a:rPr lang="en-US"/>
              <a:t> </a:t>
            </a:r>
            <a:r>
              <a:rPr lang="en-US" err="1"/>
              <a:t>foram</a:t>
            </a:r>
            <a:r>
              <a:rPr lang="en-US"/>
              <a:t> </a:t>
            </a:r>
            <a:r>
              <a:rPr lang="en-US" err="1"/>
              <a:t>obtidas</a:t>
            </a:r>
            <a:r>
              <a:rPr lang="en-US"/>
              <a:t> </a:t>
            </a:r>
            <a:r>
              <a:rPr lang="en-US" err="1"/>
              <a:t>por</a:t>
            </a:r>
            <a:r>
              <a:rPr lang="en-US"/>
              <a:t> </a:t>
            </a:r>
            <a:r>
              <a:rPr lang="en-US" err="1"/>
              <a:t>cristolografia</a:t>
            </a:r>
            <a:r>
              <a:rPr lang="en-US"/>
              <a:t>. As </a:t>
            </a:r>
            <a:r>
              <a:rPr lang="en-US" err="1"/>
              <a:t>restantes</a:t>
            </a:r>
            <a:r>
              <a:rPr lang="en-US"/>
              <a:t> </a:t>
            </a:r>
            <a:r>
              <a:rPr lang="en-US" err="1"/>
              <a:t>ainda</a:t>
            </a:r>
            <a:r>
              <a:rPr lang="en-US"/>
              <a:t> </a:t>
            </a:r>
            <a:r>
              <a:rPr lang="en-US" err="1"/>
              <a:t>não</a:t>
            </a:r>
            <a:r>
              <a:rPr lang="en-US"/>
              <a:t> </a:t>
            </a:r>
            <a:r>
              <a:rPr lang="en-US" err="1"/>
              <a:t>foram</a:t>
            </a:r>
            <a:r>
              <a:rPr lang="en-US"/>
              <a:t> </a:t>
            </a:r>
            <a:r>
              <a:rPr lang="en-US" err="1"/>
              <a:t>obtidas</a:t>
            </a:r>
            <a:r>
              <a:rPr lang="en-US"/>
              <a:t> </a:t>
            </a:r>
            <a:r>
              <a:rPr lang="en-US" err="1"/>
              <a:t>apesar</a:t>
            </a:r>
            <a:r>
              <a:rPr lang="en-US"/>
              <a:t> de </a:t>
            </a:r>
            <a:r>
              <a:rPr lang="en-US" err="1"/>
              <a:t>existirem</a:t>
            </a:r>
            <a:r>
              <a:rPr lang="en-US"/>
              <a:t> </a:t>
            </a:r>
            <a:r>
              <a:rPr lang="en-US" err="1"/>
              <a:t>estruturas</a:t>
            </a:r>
            <a:r>
              <a:rPr lang="en-US"/>
              <a:t> </a:t>
            </a:r>
            <a:r>
              <a:rPr lang="en-US" err="1"/>
              <a:t>geradas</a:t>
            </a:r>
            <a:r>
              <a:rPr lang="en-US"/>
              <a:t> </a:t>
            </a:r>
            <a:r>
              <a:rPr lang="en-US" err="1"/>
              <a:t>por</a:t>
            </a:r>
            <a:r>
              <a:rPr lang="en-US"/>
              <a:t> </a:t>
            </a:r>
            <a:r>
              <a:rPr lang="en-US" err="1"/>
              <a:t>alfafold</a:t>
            </a:r>
            <a:r>
              <a:rPr lang="en-US"/>
              <a:t> dos </a:t>
            </a:r>
            <a:r>
              <a:rPr lang="en-US" err="1"/>
              <a:t>restantes</a:t>
            </a:r>
            <a:r>
              <a:rPr lang="en-US"/>
              <a:t> genes. Da </a:t>
            </a:r>
            <a:r>
              <a:rPr lang="en-US" err="1"/>
              <a:t>análise</a:t>
            </a:r>
            <a:r>
              <a:rPr lang="en-US"/>
              <a:t> da </a:t>
            </a:r>
            <a:r>
              <a:rPr lang="en-US" err="1"/>
              <a:t>estrutura</a:t>
            </a:r>
            <a:r>
              <a:rPr lang="en-US"/>
              <a:t> das </a:t>
            </a:r>
            <a:r>
              <a:rPr lang="en-US" err="1"/>
              <a:t>proteínas</a:t>
            </a:r>
            <a:r>
              <a:rPr lang="en-US"/>
              <a:t> </a:t>
            </a:r>
            <a:r>
              <a:rPr lang="en-US" err="1"/>
              <a:t>determinadas</a:t>
            </a:r>
            <a:r>
              <a:rPr lang="en-US"/>
              <a:t> </a:t>
            </a:r>
            <a:r>
              <a:rPr lang="en-US" err="1"/>
              <a:t>queria</a:t>
            </a:r>
            <a:r>
              <a:rPr lang="en-US"/>
              <a:t> </a:t>
            </a:r>
            <a:r>
              <a:rPr lang="en-US" err="1"/>
              <a:t>salientar</a:t>
            </a:r>
            <a:r>
              <a:rPr lang="en-US"/>
              <a:t> a </a:t>
            </a:r>
            <a:r>
              <a:rPr lang="en-US" err="1"/>
              <a:t>estrutura</a:t>
            </a:r>
            <a:r>
              <a:rPr lang="en-US"/>
              <a:t> </a:t>
            </a:r>
            <a:r>
              <a:rPr lang="en-US" err="1"/>
              <a:t>rica</a:t>
            </a:r>
            <a:r>
              <a:rPr lang="en-US"/>
              <a:t> </a:t>
            </a:r>
            <a:r>
              <a:rPr lang="en-US" err="1"/>
              <a:t>em</a:t>
            </a:r>
            <a:r>
              <a:rPr lang="en-US"/>
              <a:t> alfa </a:t>
            </a:r>
            <a:r>
              <a:rPr lang="en-US" err="1"/>
              <a:t>hélices</a:t>
            </a:r>
            <a:r>
              <a:rPr lang="en-US"/>
              <a:t> e </a:t>
            </a:r>
            <a:r>
              <a:rPr lang="en-US" err="1"/>
              <a:t>oe</a:t>
            </a:r>
            <a:r>
              <a:rPr lang="en-US"/>
              <a:t> a </a:t>
            </a:r>
            <a:r>
              <a:rPr lang="en-US" err="1"/>
              <a:t>estrutura</a:t>
            </a:r>
            <a:r>
              <a:rPr lang="en-US"/>
              <a:t> tipica de tail spikes de gp38 com </a:t>
            </a:r>
            <a:r>
              <a:rPr lang="en-US" err="1"/>
              <a:t>uma</a:t>
            </a:r>
            <a:r>
              <a:rPr lang="en-US"/>
              <a:t> </a:t>
            </a:r>
            <a:r>
              <a:rPr lang="en-US" err="1"/>
              <a:t>região</a:t>
            </a:r>
            <a:r>
              <a:rPr lang="en-US"/>
              <a:t> C-terminal </a:t>
            </a:r>
            <a:r>
              <a:rPr lang="en-US" err="1"/>
              <a:t>onde</a:t>
            </a:r>
            <a:r>
              <a:rPr lang="en-US"/>
              <a:t> se </a:t>
            </a:r>
            <a:r>
              <a:rPr lang="en-US" err="1"/>
              <a:t>localiza</a:t>
            </a:r>
            <a:r>
              <a:rPr lang="en-US"/>
              <a:t> a </a:t>
            </a:r>
            <a:r>
              <a:rPr lang="en-US" err="1"/>
              <a:t>sua</a:t>
            </a:r>
            <a:r>
              <a:rPr lang="en-US"/>
              <a:t> </a:t>
            </a:r>
            <a:r>
              <a:rPr lang="en-US" err="1"/>
              <a:t>actividade</a:t>
            </a:r>
            <a:r>
              <a:rPr lang="en-US"/>
              <a:t> de </a:t>
            </a:r>
            <a:r>
              <a:rPr lang="en-US" err="1"/>
              <a:t>despolimerase</a:t>
            </a:r>
            <a:r>
              <a:rPr lang="en-US"/>
              <a:t> </a:t>
            </a:r>
            <a:r>
              <a:rPr lang="en-US" err="1"/>
              <a:t>formada</a:t>
            </a:r>
            <a:r>
              <a:rPr lang="en-US"/>
              <a:t> </a:t>
            </a:r>
            <a:r>
              <a:rPr lang="en-US" err="1"/>
              <a:t>por</a:t>
            </a:r>
            <a:r>
              <a:rPr lang="en-US"/>
              <a:t> betasheets.</a:t>
            </a:r>
          </a:p>
        </p:txBody>
      </p:sp>
      <p:sp>
        <p:nvSpPr>
          <p:cNvPr id="4" name="Marcador de Posição do Número do Diapositivo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PT" sz="1200" b="0" i="0" u="none" strike="noStrike" cap="none">
                <a:solidFill>
                  <a:schemeClr val="dk1"/>
                </a:solidFill>
                <a:latin typeface="Calibri"/>
                <a:ea typeface="Calibri"/>
                <a:cs typeface="Calibri"/>
                <a:sym typeface="Calibri"/>
              </a:rPr>
              <a:t>5</a:t>
            </a:fld>
            <a:endParaRPr lang="pt-PT"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3958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t>Para além das análises que acabamos de apresentar, temos também muito pesquisa bibliográfica e algumas análises que não mencionamos, e queremos ainda proceder com, no mínimo, estas futuras análises.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PT" sz="1200" b="0" i="0" u="none" strike="noStrike" cap="none" smtClean="0">
                <a:solidFill>
                  <a:schemeClr val="dk1"/>
                </a:solidFill>
                <a:latin typeface="Calibri"/>
                <a:ea typeface="Calibri"/>
                <a:cs typeface="Calibri"/>
                <a:sym typeface="Calibri"/>
              </a:rPr>
              <a:t>16</a:t>
            </a:fld>
            <a:endParaRPr lang="pt-PT"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52052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51293-3D28-31F8-199D-B310E05DB7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PT"/>
          </a:p>
        </p:txBody>
      </p:sp>
      <p:sp>
        <p:nvSpPr>
          <p:cNvPr id="3" name="Subtitle 2">
            <a:extLst>
              <a:ext uri="{FF2B5EF4-FFF2-40B4-BE49-F238E27FC236}">
                <a16:creationId xmlns:a16="http://schemas.microsoft.com/office/drawing/2014/main" id="{2079CF23-47C1-3141-0BAF-E217C635DB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1A0D36CF-9FD1-AA6C-2CF5-6916F078E5EE}"/>
              </a:ext>
            </a:extLst>
          </p:cNvPr>
          <p:cNvSpPr>
            <a:spLocks noGrp="1"/>
          </p:cNvSpPr>
          <p:nvPr>
            <p:ph type="dt" sz="half" idx="10"/>
          </p:nvPr>
        </p:nvSpPr>
        <p:spPr/>
        <p:txBody>
          <a:bodyPr/>
          <a:lstStyle/>
          <a:p>
            <a:endParaRPr lang="pt-PT"/>
          </a:p>
        </p:txBody>
      </p:sp>
      <p:sp>
        <p:nvSpPr>
          <p:cNvPr id="5" name="Footer Placeholder 4">
            <a:extLst>
              <a:ext uri="{FF2B5EF4-FFF2-40B4-BE49-F238E27FC236}">
                <a16:creationId xmlns:a16="http://schemas.microsoft.com/office/drawing/2014/main" id="{A49B94B7-520A-52F0-4801-826AEE9CC578}"/>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0A786B4E-7E02-A62F-F0D0-696555BE24E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PT" smtClean="0"/>
              <a:t>‹#›</a:t>
            </a:fld>
            <a:endParaRPr lang="pt-PT"/>
          </a:p>
        </p:txBody>
      </p:sp>
    </p:spTree>
    <p:extLst>
      <p:ext uri="{BB962C8B-B14F-4D97-AF65-F5344CB8AC3E}">
        <p14:creationId xmlns:p14="http://schemas.microsoft.com/office/powerpoint/2010/main" val="155334522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5FFE1-5CBF-8761-2792-A6DB13AB64DD}"/>
              </a:ext>
            </a:extLst>
          </p:cNvPr>
          <p:cNvSpPr>
            <a:spLocks noGrp="1"/>
          </p:cNvSpPr>
          <p:nvPr>
            <p:ph type="title"/>
          </p:nvPr>
        </p:nvSpPr>
        <p:spPr/>
        <p:txBody>
          <a:bodyPr/>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0B174599-D8D2-C9F7-D3A7-555FA43891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ED1E8A96-6660-C826-1D4E-A048C36EF778}"/>
              </a:ext>
            </a:extLst>
          </p:cNvPr>
          <p:cNvSpPr>
            <a:spLocks noGrp="1"/>
          </p:cNvSpPr>
          <p:nvPr>
            <p:ph type="dt" sz="half" idx="10"/>
          </p:nvPr>
        </p:nvSpPr>
        <p:spPr/>
        <p:txBody>
          <a:bodyPr/>
          <a:lstStyle/>
          <a:p>
            <a:endParaRPr lang="pt-PT"/>
          </a:p>
        </p:txBody>
      </p:sp>
      <p:sp>
        <p:nvSpPr>
          <p:cNvPr id="5" name="Footer Placeholder 4">
            <a:extLst>
              <a:ext uri="{FF2B5EF4-FFF2-40B4-BE49-F238E27FC236}">
                <a16:creationId xmlns:a16="http://schemas.microsoft.com/office/drawing/2014/main" id="{8C489E0A-762B-2DE9-A3A5-16C69263B6CF}"/>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5CD1B25B-37FD-0F8A-3F3A-39A2952900C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PT" smtClean="0"/>
              <a:t>‹#›</a:t>
            </a:fld>
            <a:endParaRPr lang="pt-PT"/>
          </a:p>
        </p:txBody>
      </p:sp>
    </p:spTree>
    <p:extLst>
      <p:ext uri="{BB962C8B-B14F-4D97-AF65-F5344CB8AC3E}">
        <p14:creationId xmlns:p14="http://schemas.microsoft.com/office/powerpoint/2010/main" val="20472683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BB6BFF-0ACB-99D8-8F0D-DA4A3C3D0D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52135789-42B0-350F-40AD-9166582819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D3E10B2B-4F8B-1002-0C13-2742E3DC63BB}"/>
              </a:ext>
            </a:extLst>
          </p:cNvPr>
          <p:cNvSpPr>
            <a:spLocks noGrp="1"/>
          </p:cNvSpPr>
          <p:nvPr>
            <p:ph type="dt" sz="half" idx="10"/>
          </p:nvPr>
        </p:nvSpPr>
        <p:spPr/>
        <p:txBody>
          <a:bodyPr/>
          <a:lstStyle/>
          <a:p>
            <a:endParaRPr lang="pt-PT"/>
          </a:p>
        </p:txBody>
      </p:sp>
      <p:sp>
        <p:nvSpPr>
          <p:cNvPr id="5" name="Footer Placeholder 4">
            <a:extLst>
              <a:ext uri="{FF2B5EF4-FFF2-40B4-BE49-F238E27FC236}">
                <a16:creationId xmlns:a16="http://schemas.microsoft.com/office/drawing/2014/main" id="{C85B42B3-8E16-D32E-963C-C0A2B3ECC01A}"/>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1792BB97-9BD3-7D6B-3EF3-5CB129CEAEF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PT" smtClean="0"/>
              <a:t>‹#›</a:t>
            </a:fld>
            <a:endParaRPr lang="pt-PT"/>
          </a:p>
        </p:txBody>
      </p:sp>
    </p:spTree>
    <p:extLst>
      <p:ext uri="{BB962C8B-B14F-4D97-AF65-F5344CB8AC3E}">
        <p14:creationId xmlns:p14="http://schemas.microsoft.com/office/powerpoint/2010/main" val="351689066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D2B44-37AB-F65B-74D7-29CB5CF0BB71}"/>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EDFE2ACA-8147-59C0-266B-4A25167875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4FBA4780-7422-7B5B-F37B-3F55CE831072}"/>
              </a:ext>
            </a:extLst>
          </p:cNvPr>
          <p:cNvSpPr>
            <a:spLocks noGrp="1"/>
          </p:cNvSpPr>
          <p:nvPr>
            <p:ph type="dt" sz="half" idx="10"/>
          </p:nvPr>
        </p:nvSpPr>
        <p:spPr/>
        <p:txBody>
          <a:bodyPr/>
          <a:lstStyle/>
          <a:p>
            <a:endParaRPr lang="pt-PT"/>
          </a:p>
        </p:txBody>
      </p:sp>
      <p:sp>
        <p:nvSpPr>
          <p:cNvPr id="5" name="Footer Placeholder 4">
            <a:extLst>
              <a:ext uri="{FF2B5EF4-FFF2-40B4-BE49-F238E27FC236}">
                <a16:creationId xmlns:a16="http://schemas.microsoft.com/office/drawing/2014/main" id="{1349BF0C-5319-F626-3A05-AA5D009FDDB0}"/>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244F4D80-AA83-3511-9B63-E56F7CD5747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PT" smtClean="0"/>
              <a:t>‹#›</a:t>
            </a:fld>
            <a:endParaRPr lang="pt-PT"/>
          </a:p>
        </p:txBody>
      </p:sp>
    </p:spTree>
    <p:extLst>
      <p:ext uri="{BB962C8B-B14F-4D97-AF65-F5344CB8AC3E}">
        <p14:creationId xmlns:p14="http://schemas.microsoft.com/office/powerpoint/2010/main" val="397121432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6636D-D3E9-BDE4-79AE-5BAF89D8AE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PT"/>
          </a:p>
        </p:txBody>
      </p:sp>
      <p:sp>
        <p:nvSpPr>
          <p:cNvPr id="3" name="Text Placeholder 2">
            <a:extLst>
              <a:ext uri="{FF2B5EF4-FFF2-40B4-BE49-F238E27FC236}">
                <a16:creationId xmlns:a16="http://schemas.microsoft.com/office/drawing/2014/main" id="{0BCCA961-C1F0-F23F-051B-F3A66E4429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6AAD92-237D-80C4-59B6-557703318DEF}"/>
              </a:ext>
            </a:extLst>
          </p:cNvPr>
          <p:cNvSpPr>
            <a:spLocks noGrp="1"/>
          </p:cNvSpPr>
          <p:nvPr>
            <p:ph type="dt" sz="half" idx="10"/>
          </p:nvPr>
        </p:nvSpPr>
        <p:spPr/>
        <p:txBody>
          <a:bodyPr/>
          <a:lstStyle/>
          <a:p>
            <a:endParaRPr lang="pt-PT"/>
          </a:p>
        </p:txBody>
      </p:sp>
      <p:sp>
        <p:nvSpPr>
          <p:cNvPr id="5" name="Footer Placeholder 4">
            <a:extLst>
              <a:ext uri="{FF2B5EF4-FFF2-40B4-BE49-F238E27FC236}">
                <a16:creationId xmlns:a16="http://schemas.microsoft.com/office/drawing/2014/main" id="{96B3D560-15BA-9BA2-7077-1CAFF1BC9FA8}"/>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20FDD0C2-326D-CD92-B605-824FFE6522C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PT" smtClean="0"/>
              <a:t>‹#›</a:t>
            </a:fld>
            <a:endParaRPr lang="pt-PT"/>
          </a:p>
        </p:txBody>
      </p:sp>
    </p:spTree>
    <p:extLst>
      <p:ext uri="{BB962C8B-B14F-4D97-AF65-F5344CB8AC3E}">
        <p14:creationId xmlns:p14="http://schemas.microsoft.com/office/powerpoint/2010/main" val="150819932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A697F-C871-CD8E-CD76-C124F99D9401}"/>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263EB510-D2DC-54CF-ABD9-4D9165BE97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a:extLst>
              <a:ext uri="{FF2B5EF4-FFF2-40B4-BE49-F238E27FC236}">
                <a16:creationId xmlns:a16="http://schemas.microsoft.com/office/drawing/2014/main" id="{920EEF6B-63CB-3691-819A-A02FED289A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a:extLst>
              <a:ext uri="{FF2B5EF4-FFF2-40B4-BE49-F238E27FC236}">
                <a16:creationId xmlns:a16="http://schemas.microsoft.com/office/drawing/2014/main" id="{047402E9-4317-6EF6-3EF7-AE21FCF32137}"/>
              </a:ext>
            </a:extLst>
          </p:cNvPr>
          <p:cNvSpPr>
            <a:spLocks noGrp="1"/>
          </p:cNvSpPr>
          <p:nvPr>
            <p:ph type="dt" sz="half" idx="10"/>
          </p:nvPr>
        </p:nvSpPr>
        <p:spPr/>
        <p:txBody>
          <a:bodyPr/>
          <a:lstStyle/>
          <a:p>
            <a:endParaRPr lang="pt-PT"/>
          </a:p>
        </p:txBody>
      </p:sp>
      <p:sp>
        <p:nvSpPr>
          <p:cNvPr id="6" name="Footer Placeholder 5">
            <a:extLst>
              <a:ext uri="{FF2B5EF4-FFF2-40B4-BE49-F238E27FC236}">
                <a16:creationId xmlns:a16="http://schemas.microsoft.com/office/drawing/2014/main" id="{678741A5-0423-5608-934E-4A6AF1061C60}"/>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C680E749-486F-BCDE-573B-5373EAAB93D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PT" smtClean="0"/>
              <a:t>‹#›</a:t>
            </a:fld>
            <a:endParaRPr lang="pt-PT"/>
          </a:p>
        </p:txBody>
      </p:sp>
    </p:spTree>
    <p:extLst>
      <p:ext uri="{BB962C8B-B14F-4D97-AF65-F5344CB8AC3E}">
        <p14:creationId xmlns:p14="http://schemas.microsoft.com/office/powerpoint/2010/main" val="325268005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09B4-759F-6C9A-8381-8040166093DD}"/>
              </a:ext>
            </a:extLst>
          </p:cNvPr>
          <p:cNvSpPr>
            <a:spLocks noGrp="1"/>
          </p:cNvSpPr>
          <p:nvPr>
            <p:ph type="title"/>
          </p:nvPr>
        </p:nvSpPr>
        <p:spPr>
          <a:xfrm>
            <a:off x="839788" y="365125"/>
            <a:ext cx="10515600" cy="1325563"/>
          </a:xfrm>
        </p:spPr>
        <p:txBody>
          <a:bodyPr/>
          <a:lstStyle/>
          <a:p>
            <a:r>
              <a:rPr lang="en-US"/>
              <a:t>Click to edit Master title style</a:t>
            </a:r>
            <a:endParaRPr lang="pt-PT"/>
          </a:p>
        </p:txBody>
      </p:sp>
      <p:sp>
        <p:nvSpPr>
          <p:cNvPr id="3" name="Text Placeholder 2">
            <a:extLst>
              <a:ext uri="{FF2B5EF4-FFF2-40B4-BE49-F238E27FC236}">
                <a16:creationId xmlns:a16="http://schemas.microsoft.com/office/drawing/2014/main" id="{3D681AD6-14A8-EB02-4028-00C648197A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AA04C4-EEA3-1ECC-D7CE-9F90920154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a:extLst>
              <a:ext uri="{FF2B5EF4-FFF2-40B4-BE49-F238E27FC236}">
                <a16:creationId xmlns:a16="http://schemas.microsoft.com/office/drawing/2014/main" id="{EA0AB45E-D32A-60D1-F40D-1AFA86A430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7A6070-F8F9-6944-6298-C560FF7792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a:extLst>
              <a:ext uri="{FF2B5EF4-FFF2-40B4-BE49-F238E27FC236}">
                <a16:creationId xmlns:a16="http://schemas.microsoft.com/office/drawing/2014/main" id="{5403CE24-1E99-92CC-3833-6C22938948BE}"/>
              </a:ext>
            </a:extLst>
          </p:cNvPr>
          <p:cNvSpPr>
            <a:spLocks noGrp="1"/>
          </p:cNvSpPr>
          <p:nvPr>
            <p:ph type="dt" sz="half" idx="10"/>
          </p:nvPr>
        </p:nvSpPr>
        <p:spPr/>
        <p:txBody>
          <a:bodyPr/>
          <a:lstStyle/>
          <a:p>
            <a:endParaRPr lang="pt-PT"/>
          </a:p>
        </p:txBody>
      </p:sp>
      <p:sp>
        <p:nvSpPr>
          <p:cNvPr id="8" name="Footer Placeholder 7">
            <a:extLst>
              <a:ext uri="{FF2B5EF4-FFF2-40B4-BE49-F238E27FC236}">
                <a16:creationId xmlns:a16="http://schemas.microsoft.com/office/drawing/2014/main" id="{66530526-6365-D35B-6B1E-E97E7BEBE942}"/>
              </a:ext>
            </a:extLst>
          </p:cNvPr>
          <p:cNvSpPr>
            <a:spLocks noGrp="1"/>
          </p:cNvSpPr>
          <p:nvPr>
            <p:ph type="ftr" sz="quarter" idx="11"/>
          </p:nvPr>
        </p:nvSpPr>
        <p:spPr/>
        <p:txBody>
          <a:bodyPr/>
          <a:lstStyle/>
          <a:p>
            <a:endParaRPr lang="pt-PT"/>
          </a:p>
        </p:txBody>
      </p:sp>
      <p:sp>
        <p:nvSpPr>
          <p:cNvPr id="9" name="Slide Number Placeholder 8">
            <a:extLst>
              <a:ext uri="{FF2B5EF4-FFF2-40B4-BE49-F238E27FC236}">
                <a16:creationId xmlns:a16="http://schemas.microsoft.com/office/drawing/2014/main" id="{88AE2962-363F-8B64-5338-6AC31F88E5E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PT" smtClean="0"/>
              <a:t>‹#›</a:t>
            </a:fld>
            <a:endParaRPr lang="pt-PT"/>
          </a:p>
        </p:txBody>
      </p:sp>
    </p:spTree>
    <p:extLst>
      <p:ext uri="{BB962C8B-B14F-4D97-AF65-F5344CB8AC3E}">
        <p14:creationId xmlns:p14="http://schemas.microsoft.com/office/powerpoint/2010/main" val="108865916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9C2DD-E446-4714-5C97-8186A21FAECF}"/>
              </a:ext>
            </a:extLst>
          </p:cNvPr>
          <p:cNvSpPr>
            <a:spLocks noGrp="1"/>
          </p:cNvSpPr>
          <p:nvPr>
            <p:ph type="title"/>
          </p:nvPr>
        </p:nvSpPr>
        <p:spPr/>
        <p:txBody>
          <a:bodyPr/>
          <a:lstStyle/>
          <a:p>
            <a:r>
              <a:rPr lang="en-US"/>
              <a:t>Click to edit Master title style</a:t>
            </a:r>
            <a:endParaRPr lang="pt-PT"/>
          </a:p>
        </p:txBody>
      </p:sp>
      <p:sp>
        <p:nvSpPr>
          <p:cNvPr id="3" name="Date Placeholder 2">
            <a:extLst>
              <a:ext uri="{FF2B5EF4-FFF2-40B4-BE49-F238E27FC236}">
                <a16:creationId xmlns:a16="http://schemas.microsoft.com/office/drawing/2014/main" id="{CAD10E96-7292-7EF5-BFF7-925D5B123E22}"/>
              </a:ext>
            </a:extLst>
          </p:cNvPr>
          <p:cNvSpPr>
            <a:spLocks noGrp="1"/>
          </p:cNvSpPr>
          <p:nvPr>
            <p:ph type="dt" sz="half" idx="10"/>
          </p:nvPr>
        </p:nvSpPr>
        <p:spPr/>
        <p:txBody>
          <a:bodyPr/>
          <a:lstStyle/>
          <a:p>
            <a:endParaRPr lang="pt-PT"/>
          </a:p>
        </p:txBody>
      </p:sp>
      <p:sp>
        <p:nvSpPr>
          <p:cNvPr id="4" name="Footer Placeholder 3">
            <a:extLst>
              <a:ext uri="{FF2B5EF4-FFF2-40B4-BE49-F238E27FC236}">
                <a16:creationId xmlns:a16="http://schemas.microsoft.com/office/drawing/2014/main" id="{2A5E483A-B661-5B47-A1AA-74E5ECCBAA76}"/>
              </a:ext>
            </a:extLst>
          </p:cNvPr>
          <p:cNvSpPr>
            <a:spLocks noGrp="1"/>
          </p:cNvSpPr>
          <p:nvPr>
            <p:ph type="ftr" sz="quarter" idx="11"/>
          </p:nvPr>
        </p:nvSpPr>
        <p:spPr/>
        <p:txBody>
          <a:bodyPr/>
          <a:lstStyle/>
          <a:p>
            <a:endParaRPr lang="pt-PT"/>
          </a:p>
        </p:txBody>
      </p:sp>
      <p:sp>
        <p:nvSpPr>
          <p:cNvPr id="5" name="Slide Number Placeholder 4">
            <a:extLst>
              <a:ext uri="{FF2B5EF4-FFF2-40B4-BE49-F238E27FC236}">
                <a16:creationId xmlns:a16="http://schemas.microsoft.com/office/drawing/2014/main" id="{8D6712A6-9961-E71F-9572-098B43A8D77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PT" smtClean="0"/>
              <a:t>‹#›</a:t>
            </a:fld>
            <a:endParaRPr lang="pt-PT"/>
          </a:p>
        </p:txBody>
      </p:sp>
    </p:spTree>
    <p:extLst>
      <p:ext uri="{BB962C8B-B14F-4D97-AF65-F5344CB8AC3E}">
        <p14:creationId xmlns:p14="http://schemas.microsoft.com/office/powerpoint/2010/main" val="327760420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1EAA5D-E9B7-1F93-08E1-6A3227A2BC79}"/>
              </a:ext>
            </a:extLst>
          </p:cNvPr>
          <p:cNvSpPr>
            <a:spLocks noGrp="1"/>
          </p:cNvSpPr>
          <p:nvPr>
            <p:ph type="dt" sz="half" idx="10"/>
          </p:nvPr>
        </p:nvSpPr>
        <p:spPr/>
        <p:txBody>
          <a:bodyPr/>
          <a:lstStyle/>
          <a:p>
            <a:endParaRPr lang="pt-PT"/>
          </a:p>
        </p:txBody>
      </p:sp>
      <p:sp>
        <p:nvSpPr>
          <p:cNvPr id="3" name="Footer Placeholder 2">
            <a:extLst>
              <a:ext uri="{FF2B5EF4-FFF2-40B4-BE49-F238E27FC236}">
                <a16:creationId xmlns:a16="http://schemas.microsoft.com/office/drawing/2014/main" id="{856D28B3-8451-70A7-3E1F-C5CEF9421CB7}"/>
              </a:ext>
            </a:extLst>
          </p:cNvPr>
          <p:cNvSpPr>
            <a:spLocks noGrp="1"/>
          </p:cNvSpPr>
          <p:nvPr>
            <p:ph type="ftr" sz="quarter" idx="11"/>
          </p:nvPr>
        </p:nvSpPr>
        <p:spPr/>
        <p:txBody>
          <a:bodyPr/>
          <a:lstStyle/>
          <a:p>
            <a:endParaRPr lang="pt-PT"/>
          </a:p>
        </p:txBody>
      </p:sp>
      <p:sp>
        <p:nvSpPr>
          <p:cNvPr id="4" name="Slide Number Placeholder 3">
            <a:extLst>
              <a:ext uri="{FF2B5EF4-FFF2-40B4-BE49-F238E27FC236}">
                <a16:creationId xmlns:a16="http://schemas.microsoft.com/office/drawing/2014/main" id="{ADF581B1-0C88-87EA-712B-587CB157BC8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PT" smtClean="0"/>
              <a:t>‹#›</a:t>
            </a:fld>
            <a:endParaRPr lang="pt-PT"/>
          </a:p>
        </p:txBody>
      </p:sp>
    </p:spTree>
    <p:extLst>
      <p:ext uri="{BB962C8B-B14F-4D97-AF65-F5344CB8AC3E}">
        <p14:creationId xmlns:p14="http://schemas.microsoft.com/office/powerpoint/2010/main" val="251004818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469FC-F941-F8C7-1001-821A1A41FC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E7D4A24F-3495-0511-CF2D-299A9A134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a:extLst>
              <a:ext uri="{FF2B5EF4-FFF2-40B4-BE49-F238E27FC236}">
                <a16:creationId xmlns:a16="http://schemas.microsoft.com/office/drawing/2014/main" id="{9B5EC855-BDF9-39D8-05C8-64B6F66A6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C2972B-1D4D-8A9C-8E29-281839816C67}"/>
              </a:ext>
            </a:extLst>
          </p:cNvPr>
          <p:cNvSpPr>
            <a:spLocks noGrp="1"/>
          </p:cNvSpPr>
          <p:nvPr>
            <p:ph type="dt" sz="half" idx="10"/>
          </p:nvPr>
        </p:nvSpPr>
        <p:spPr/>
        <p:txBody>
          <a:bodyPr/>
          <a:lstStyle/>
          <a:p>
            <a:endParaRPr lang="pt-PT"/>
          </a:p>
        </p:txBody>
      </p:sp>
      <p:sp>
        <p:nvSpPr>
          <p:cNvPr id="6" name="Footer Placeholder 5">
            <a:extLst>
              <a:ext uri="{FF2B5EF4-FFF2-40B4-BE49-F238E27FC236}">
                <a16:creationId xmlns:a16="http://schemas.microsoft.com/office/drawing/2014/main" id="{753D6CE1-E4F5-D4A4-F297-D09EC2F21CCE}"/>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203E596A-59BF-7E98-01C1-03E962AB15F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PT" smtClean="0"/>
              <a:t>‹#›</a:t>
            </a:fld>
            <a:endParaRPr lang="pt-PT"/>
          </a:p>
        </p:txBody>
      </p:sp>
    </p:spTree>
    <p:extLst>
      <p:ext uri="{BB962C8B-B14F-4D97-AF65-F5344CB8AC3E}">
        <p14:creationId xmlns:p14="http://schemas.microsoft.com/office/powerpoint/2010/main" val="300617214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46842-7BA4-1ECE-7CB1-5C6539E25E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Picture Placeholder 2">
            <a:extLst>
              <a:ext uri="{FF2B5EF4-FFF2-40B4-BE49-F238E27FC236}">
                <a16:creationId xmlns:a16="http://schemas.microsoft.com/office/drawing/2014/main" id="{AC9715AC-8FFA-37C8-4278-8DE24D469C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a:extLst>
              <a:ext uri="{FF2B5EF4-FFF2-40B4-BE49-F238E27FC236}">
                <a16:creationId xmlns:a16="http://schemas.microsoft.com/office/drawing/2014/main" id="{33D5D018-DF41-1652-F070-4223075AC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74EECC-2A70-CB4D-CBBC-95508DDC2AC9}"/>
              </a:ext>
            </a:extLst>
          </p:cNvPr>
          <p:cNvSpPr>
            <a:spLocks noGrp="1"/>
          </p:cNvSpPr>
          <p:nvPr>
            <p:ph type="dt" sz="half" idx="10"/>
          </p:nvPr>
        </p:nvSpPr>
        <p:spPr/>
        <p:txBody>
          <a:bodyPr/>
          <a:lstStyle/>
          <a:p>
            <a:endParaRPr lang="pt-PT"/>
          </a:p>
        </p:txBody>
      </p:sp>
      <p:sp>
        <p:nvSpPr>
          <p:cNvPr id="6" name="Footer Placeholder 5">
            <a:extLst>
              <a:ext uri="{FF2B5EF4-FFF2-40B4-BE49-F238E27FC236}">
                <a16:creationId xmlns:a16="http://schemas.microsoft.com/office/drawing/2014/main" id="{AC41A5AB-0C92-6F37-0168-B13130C5820A}"/>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F6AA1A84-2003-DEE2-5563-003341629B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PT" smtClean="0"/>
              <a:t>‹#›</a:t>
            </a:fld>
            <a:endParaRPr lang="pt-PT"/>
          </a:p>
        </p:txBody>
      </p:sp>
    </p:spTree>
    <p:extLst>
      <p:ext uri="{BB962C8B-B14F-4D97-AF65-F5344CB8AC3E}">
        <p14:creationId xmlns:p14="http://schemas.microsoft.com/office/powerpoint/2010/main" val="17988338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897D31-72EA-FA81-EB2F-6851082F64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77B66304-CC3A-3E48-66AA-798657C1A4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3B456F05-A633-7E24-6419-A683F1FF45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PT"/>
          </a:p>
        </p:txBody>
      </p:sp>
      <p:sp>
        <p:nvSpPr>
          <p:cNvPr id="5" name="Footer Placeholder 4">
            <a:extLst>
              <a:ext uri="{FF2B5EF4-FFF2-40B4-BE49-F238E27FC236}">
                <a16:creationId xmlns:a16="http://schemas.microsoft.com/office/drawing/2014/main" id="{08D45766-D02F-631B-16E0-98E0BE523B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a:extLst>
              <a:ext uri="{FF2B5EF4-FFF2-40B4-BE49-F238E27FC236}">
                <a16:creationId xmlns:a16="http://schemas.microsoft.com/office/drawing/2014/main" id="{CE4C1C93-A66F-82C2-01AD-8A13DF3BD7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pt-PT" smtClean="0"/>
              <a:t>‹#›</a:t>
            </a:fld>
            <a:endParaRPr lang="pt-PT"/>
          </a:p>
        </p:txBody>
      </p:sp>
    </p:spTree>
    <p:extLst>
      <p:ext uri="{BB962C8B-B14F-4D97-AF65-F5344CB8AC3E}">
        <p14:creationId xmlns:p14="http://schemas.microsoft.com/office/powerpoint/2010/main" val="25007555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40F5E-0FF3-CAC8-886D-4265E1BBB3B1}"/>
              </a:ext>
            </a:extLst>
          </p:cNvPr>
          <p:cNvSpPr>
            <a:spLocks noGrp="1"/>
          </p:cNvSpPr>
          <p:nvPr>
            <p:ph type="ctrTitle"/>
          </p:nvPr>
        </p:nvSpPr>
        <p:spPr/>
        <p:txBody>
          <a:bodyPr/>
          <a:lstStyle/>
          <a:p>
            <a:endParaRPr lang="pt-PT"/>
          </a:p>
        </p:txBody>
      </p:sp>
      <p:sp>
        <p:nvSpPr>
          <p:cNvPr id="3" name="Subtitle 2">
            <a:extLst>
              <a:ext uri="{FF2B5EF4-FFF2-40B4-BE49-F238E27FC236}">
                <a16:creationId xmlns:a16="http://schemas.microsoft.com/office/drawing/2014/main" id="{04C561DF-C226-85F7-D576-6F87D49507BD}"/>
              </a:ext>
            </a:extLst>
          </p:cNvPr>
          <p:cNvSpPr>
            <a:spLocks noGrp="1"/>
          </p:cNvSpPr>
          <p:nvPr>
            <p:ph type="subTitle" idx="1"/>
          </p:nvPr>
        </p:nvSpPr>
        <p:spPr/>
        <p:txBody>
          <a:bodyPr/>
          <a:lstStyle/>
          <a:p>
            <a:endParaRPr lang="pt-PT"/>
          </a:p>
        </p:txBody>
      </p:sp>
      <p:sp>
        <p:nvSpPr>
          <p:cNvPr id="4" name="Rectangle 3">
            <a:extLst>
              <a:ext uri="{FF2B5EF4-FFF2-40B4-BE49-F238E27FC236}">
                <a16:creationId xmlns:a16="http://schemas.microsoft.com/office/drawing/2014/main" id="{F4214892-D590-BD3C-550F-A47488C22301}"/>
              </a:ext>
            </a:extLst>
          </p:cNvPr>
          <p:cNvSpPr/>
          <p:nvPr/>
        </p:nvSpPr>
        <p:spPr>
          <a:xfrm>
            <a:off x="211931" y="165205"/>
            <a:ext cx="11768138" cy="652759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a:t>Análise dos genes KP32gp15, KP32gp31, KP32gp37 &amp; KP32gp38</a:t>
            </a:r>
          </a:p>
        </p:txBody>
      </p:sp>
      <p:pic>
        <p:nvPicPr>
          <p:cNvPr id="5" name="Picture 2" descr="Escola de Engenharia">
            <a:extLst>
              <a:ext uri="{FF2B5EF4-FFF2-40B4-BE49-F238E27FC236}">
                <a16:creationId xmlns:a16="http://schemas.microsoft.com/office/drawing/2014/main" id="{F12C5F8A-AA18-28E9-1944-BB6AE22475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7701" b="45697"/>
          <a:stretch/>
        </p:blipFill>
        <p:spPr bwMode="auto">
          <a:xfrm>
            <a:off x="302854" y="255657"/>
            <a:ext cx="1484893" cy="734446"/>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7;p1">
            <a:extLst>
              <a:ext uri="{FF2B5EF4-FFF2-40B4-BE49-F238E27FC236}">
                <a16:creationId xmlns:a16="http://schemas.microsoft.com/office/drawing/2014/main" id="{8958F69B-7A36-D95D-98E0-829B96E9A527}"/>
              </a:ext>
            </a:extLst>
          </p:cNvPr>
          <p:cNvSpPr txBox="1"/>
          <p:nvPr/>
        </p:nvSpPr>
        <p:spPr>
          <a:xfrm>
            <a:off x="204487" y="990103"/>
            <a:ext cx="149961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PT" sz="900" b="1" i="0" u="none" strike="noStrike" cap="none">
                <a:solidFill>
                  <a:schemeClr val="dk1"/>
                </a:solidFill>
                <a:latin typeface="Arial"/>
                <a:ea typeface="Arial"/>
                <a:cs typeface="Arial"/>
                <a:sym typeface="Arial"/>
              </a:rPr>
              <a:t>Universidade do Minho</a:t>
            </a:r>
            <a:endParaRPr/>
          </a:p>
          <a:p>
            <a:pPr marL="0" marR="0" lvl="0" indent="0" algn="l" rtl="0">
              <a:spcBef>
                <a:spcPts val="0"/>
              </a:spcBef>
              <a:spcAft>
                <a:spcPts val="0"/>
              </a:spcAft>
              <a:buNone/>
            </a:pPr>
            <a:r>
              <a:rPr lang="pt-PT" sz="900">
                <a:solidFill>
                  <a:schemeClr val="dk1"/>
                </a:solidFill>
                <a:latin typeface="Arial"/>
                <a:ea typeface="Arial"/>
                <a:cs typeface="Arial"/>
                <a:sym typeface="Arial"/>
              </a:rPr>
              <a:t>Escola de Ciências</a:t>
            </a:r>
            <a:endParaRPr/>
          </a:p>
        </p:txBody>
      </p:sp>
      <p:sp>
        <p:nvSpPr>
          <p:cNvPr id="7" name="Google Shape;93;p1">
            <a:extLst>
              <a:ext uri="{FF2B5EF4-FFF2-40B4-BE49-F238E27FC236}">
                <a16:creationId xmlns:a16="http://schemas.microsoft.com/office/drawing/2014/main" id="{778C6F5B-FEBA-7744-6AC4-1099D7E30713}"/>
              </a:ext>
            </a:extLst>
          </p:cNvPr>
          <p:cNvSpPr txBox="1"/>
          <p:nvPr/>
        </p:nvSpPr>
        <p:spPr>
          <a:xfrm>
            <a:off x="930333" y="2369464"/>
            <a:ext cx="10264521"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PT" sz="7200" b="1" i="1">
                <a:solidFill>
                  <a:schemeClr val="dk1"/>
                </a:solidFill>
              </a:rPr>
              <a:t>Klebsiella phage </a:t>
            </a:r>
            <a:r>
              <a:rPr lang="pt-PT" sz="7200" b="1">
                <a:solidFill>
                  <a:schemeClr val="dk1"/>
                </a:solidFill>
              </a:rPr>
              <a:t>KP32</a:t>
            </a:r>
            <a:endParaRPr sz="7200" b="1" i="0" u="none" strike="noStrike" cap="none">
              <a:solidFill>
                <a:schemeClr val="dk1"/>
              </a:solidFill>
              <a:latin typeface="Arial"/>
              <a:ea typeface="Arial"/>
              <a:cs typeface="Arial"/>
              <a:sym typeface="Arial"/>
            </a:endParaRPr>
          </a:p>
        </p:txBody>
      </p:sp>
      <p:sp>
        <p:nvSpPr>
          <p:cNvPr id="9" name="TextBox 8">
            <a:extLst>
              <a:ext uri="{FF2B5EF4-FFF2-40B4-BE49-F238E27FC236}">
                <a16:creationId xmlns:a16="http://schemas.microsoft.com/office/drawing/2014/main" id="{FBD6A402-D0C5-EF88-ED4A-7581445EC809}"/>
              </a:ext>
            </a:extLst>
          </p:cNvPr>
          <p:cNvSpPr txBox="1"/>
          <p:nvPr/>
        </p:nvSpPr>
        <p:spPr>
          <a:xfrm>
            <a:off x="1256680" y="3708042"/>
            <a:ext cx="9678641" cy="523220"/>
          </a:xfrm>
          <a:prstGeom prst="rect">
            <a:avLst/>
          </a:prstGeom>
          <a:noFill/>
        </p:spPr>
        <p:txBody>
          <a:bodyPr wrap="square">
            <a:spAutoFit/>
          </a:bodyPr>
          <a:lstStyle/>
          <a:p>
            <a:pPr algn="ctr"/>
            <a:r>
              <a:rPr lang="pt-PT" sz="2800"/>
              <a:t>Análise dos genes </a:t>
            </a:r>
            <a:r>
              <a:rPr lang="pt-PT" sz="2800" b="1" i="1"/>
              <a:t>KP32gp15</a:t>
            </a:r>
            <a:r>
              <a:rPr lang="pt-PT" sz="2800"/>
              <a:t>, </a:t>
            </a:r>
            <a:r>
              <a:rPr lang="pt-PT" sz="2800" b="1" i="1"/>
              <a:t>KP32gp31</a:t>
            </a:r>
            <a:r>
              <a:rPr lang="pt-PT" sz="2800"/>
              <a:t>, </a:t>
            </a:r>
            <a:r>
              <a:rPr lang="pt-PT" sz="2800" b="1" i="1"/>
              <a:t>KP32gp37</a:t>
            </a:r>
            <a:r>
              <a:rPr lang="pt-PT" sz="2800"/>
              <a:t> &amp; </a:t>
            </a:r>
            <a:r>
              <a:rPr lang="pt-PT" sz="2800" b="1" i="1"/>
              <a:t>KP32gp38</a:t>
            </a:r>
          </a:p>
        </p:txBody>
      </p:sp>
      <p:cxnSp>
        <p:nvCxnSpPr>
          <p:cNvPr id="11" name="Straight Connector 10">
            <a:extLst>
              <a:ext uri="{FF2B5EF4-FFF2-40B4-BE49-F238E27FC236}">
                <a16:creationId xmlns:a16="http://schemas.microsoft.com/office/drawing/2014/main" id="{45CAE3E8-F0D3-5C46-1C8E-B72D012A2DAF}"/>
              </a:ext>
            </a:extLst>
          </p:cNvPr>
          <p:cNvCxnSpPr>
            <a:cxnSpLocks/>
          </p:cNvCxnSpPr>
          <p:nvPr/>
        </p:nvCxnSpPr>
        <p:spPr>
          <a:xfrm>
            <a:off x="1524000" y="3582629"/>
            <a:ext cx="9144000" cy="0"/>
          </a:xfrm>
          <a:prstGeom prst="line">
            <a:avLst/>
          </a:prstGeom>
          <a:ln w="19050"/>
        </p:spPr>
        <p:style>
          <a:lnRef idx="1">
            <a:schemeClr val="dk1"/>
          </a:lnRef>
          <a:fillRef idx="0">
            <a:schemeClr val="dk1"/>
          </a:fillRef>
          <a:effectRef idx="0">
            <a:schemeClr val="dk1"/>
          </a:effectRef>
          <a:fontRef idx="minor">
            <a:schemeClr val="tx1"/>
          </a:fontRef>
        </p:style>
      </p:cxnSp>
      <p:sp>
        <p:nvSpPr>
          <p:cNvPr id="12" name="Google Shape;94;p1">
            <a:extLst>
              <a:ext uri="{FF2B5EF4-FFF2-40B4-BE49-F238E27FC236}">
                <a16:creationId xmlns:a16="http://schemas.microsoft.com/office/drawing/2014/main" id="{156FB9F4-C724-57F9-D656-4A425B8602AC}"/>
              </a:ext>
            </a:extLst>
          </p:cNvPr>
          <p:cNvSpPr txBox="1"/>
          <p:nvPr/>
        </p:nvSpPr>
        <p:spPr>
          <a:xfrm>
            <a:off x="1857357" y="5282822"/>
            <a:ext cx="2787227" cy="1200288"/>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t-PT" b="0" i="0" u="none" strike="noStrike" cap="none">
                <a:solidFill>
                  <a:schemeClr val="dk1"/>
                </a:solidFill>
                <a:latin typeface="Arial" panose="020B0604020202020204" pitchFamily="34" charset="0"/>
                <a:ea typeface="Arial"/>
                <a:cs typeface="Arial" panose="020B0604020202020204" pitchFamily="34" charset="0"/>
                <a:sym typeface="Arial"/>
              </a:rPr>
              <a:t>Ângela Sousa </a:t>
            </a:r>
          </a:p>
          <a:p>
            <a:pPr marL="0" marR="0" lvl="0" indent="0" rtl="0">
              <a:spcBef>
                <a:spcPts val="0"/>
              </a:spcBef>
              <a:spcAft>
                <a:spcPts val="0"/>
              </a:spcAft>
              <a:buNone/>
            </a:pPr>
            <a:r>
              <a:rPr lang="pt-PT">
                <a:solidFill>
                  <a:schemeClr val="dk1"/>
                </a:solidFill>
                <a:latin typeface="Arial" panose="020B0604020202020204" pitchFamily="34" charset="0"/>
                <a:cs typeface="Arial" panose="020B0604020202020204" pitchFamily="34" charset="0"/>
              </a:rPr>
              <a:t>António Araújo</a:t>
            </a:r>
          </a:p>
          <a:p>
            <a:pPr marL="0" marR="0" lvl="0" indent="0" rtl="0">
              <a:spcBef>
                <a:spcPts val="0"/>
              </a:spcBef>
              <a:spcAft>
                <a:spcPts val="0"/>
              </a:spcAft>
              <a:buNone/>
            </a:pPr>
            <a:r>
              <a:rPr lang="pt-PT">
                <a:solidFill>
                  <a:schemeClr val="dk1"/>
                </a:solidFill>
                <a:latin typeface="Arial" panose="020B0604020202020204" pitchFamily="34" charset="0"/>
                <a:cs typeface="Arial" panose="020B0604020202020204" pitchFamily="34" charset="0"/>
              </a:rPr>
              <a:t>Filipe Kuhlmann</a:t>
            </a:r>
          </a:p>
          <a:p>
            <a:pPr marL="0" marR="0" lvl="0" indent="0" rtl="0">
              <a:spcBef>
                <a:spcPts val="0"/>
              </a:spcBef>
              <a:spcAft>
                <a:spcPts val="0"/>
              </a:spcAft>
              <a:buNone/>
            </a:pPr>
            <a:r>
              <a:rPr lang="pt-PT">
                <a:solidFill>
                  <a:schemeClr val="dk1"/>
                </a:solidFill>
                <a:latin typeface="Arial" panose="020B0604020202020204" pitchFamily="34" charset="0"/>
                <a:cs typeface="Arial" panose="020B0604020202020204" pitchFamily="34" charset="0"/>
              </a:rPr>
              <a:t>Luís Pedrosa</a:t>
            </a:r>
            <a:endParaRPr>
              <a:latin typeface="Arial" panose="020B0604020202020204" pitchFamily="34" charset="0"/>
              <a:cs typeface="Arial" panose="020B0604020202020204" pitchFamily="34" charset="0"/>
            </a:endParaRPr>
          </a:p>
        </p:txBody>
      </p:sp>
      <p:sp>
        <p:nvSpPr>
          <p:cNvPr id="13" name="Google Shape;94;p1">
            <a:extLst>
              <a:ext uri="{FF2B5EF4-FFF2-40B4-BE49-F238E27FC236}">
                <a16:creationId xmlns:a16="http://schemas.microsoft.com/office/drawing/2014/main" id="{A29B881F-5338-A76A-99B3-8ACA4326A65D}"/>
              </a:ext>
            </a:extLst>
          </p:cNvPr>
          <p:cNvSpPr txBox="1"/>
          <p:nvPr/>
        </p:nvSpPr>
        <p:spPr>
          <a:xfrm>
            <a:off x="484638" y="5282822"/>
            <a:ext cx="1956803" cy="1200288"/>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t-PT" b="0" i="0" u="none" strike="noStrike" cap="none">
                <a:solidFill>
                  <a:schemeClr val="dk1"/>
                </a:solidFill>
                <a:latin typeface="Arial"/>
                <a:ea typeface="Arial"/>
                <a:cs typeface="Arial"/>
                <a:sym typeface="Arial"/>
              </a:rPr>
              <a:t>PG42489  |</a:t>
            </a:r>
          </a:p>
          <a:p>
            <a:pPr marL="0" marR="0" lvl="0" indent="0" rtl="0">
              <a:spcBef>
                <a:spcPts val="0"/>
              </a:spcBef>
              <a:spcAft>
                <a:spcPts val="0"/>
              </a:spcAft>
              <a:buNone/>
            </a:pPr>
            <a:r>
              <a:rPr lang="pt-PT">
                <a:solidFill>
                  <a:schemeClr val="dk1"/>
                </a:solidFill>
                <a:latin typeface="Arial"/>
                <a:cs typeface="Arial"/>
              </a:rPr>
              <a:t>PG59752  |</a:t>
            </a:r>
            <a:endParaRPr lang="pt-PT">
              <a:solidFill>
                <a:schemeClr val="dk1"/>
              </a:solidFill>
              <a:latin typeface="Arial" panose="020B0604020202020204" pitchFamily="34" charset="0"/>
              <a:cs typeface="Arial" panose="020B0604020202020204" pitchFamily="34" charset="0"/>
            </a:endParaRPr>
          </a:p>
          <a:p>
            <a:pPr marL="0" marR="0" lvl="0" indent="0" rtl="0">
              <a:spcBef>
                <a:spcPts val="0"/>
              </a:spcBef>
              <a:spcAft>
                <a:spcPts val="0"/>
              </a:spcAft>
              <a:buNone/>
            </a:pPr>
            <a:r>
              <a:rPr lang="pt-PT">
                <a:solidFill>
                  <a:schemeClr val="dk1"/>
                </a:solidFill>
                <a:latin typeface="Arial"/>
                <a:cs typeface="Arial"/>
              </a:rPr>
              <a:t>PG42492  |</a:t>
            </a:r>
          </a:p>
          <a:p>
            <a:pPr marL="0" marR="0" lvl="0" indent="0" rtl="0">
              <a:spcBef>
                <a:spcPts val="0"/>
              </a:spcBef>
              <a:spcAft>
                <a:spcPts val="0"/>
              </a:spcAft>
              <a:buNone/>
            </a:pPr>
            <a:r>
              <a:rPr lang="pt-PT">
                <a:solidFill>
                  <a:schemeClr val="dk1"/>
                </a:solidFill>
                <a:latin typeface="Arial"/>
                <a:cs typeface="Arial"/>
              </a:rPr>
              <a:t>PG58709  |</a:t>
            </a:r>
          </a:p>
        </p:txBody>
      </p:sp>
      <p:sp>
        <p:nvSpPr>
          <p:cNvPr id="14" name="Google Shape;95;p1">
            <a:extLst>
              <a:ext uri="{FF2B5EF4-FFF2-40B4-BE49-F238E27FC236}">
                <a16:creationId xmlns:a16="http://schemas.microsoft.com/office/drawing/2014/main" id="{F470BD52-BB4F-82ED-7380-FE472FAB28DC}"/>
              </a:ext>
            </a:extLst>
          </p:cNvPr>
          <p:cNvSpPr txBox="1"/>
          <p:nvPr/>
        </p:nvSpPr>
        <p:spPr>
          <a:xfrm>
            <a:off x="7808643" y="5213572"/>
            <a:ext cx="4052595" cy="1338788"/>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pt-PT" b="0" i="0" u="none" strike="noStrike" cap="none">
                <a:solidFill>
                  <a:schemeClr val="dk1"/>
                </a:solidFill>
                <a:latin typeface="Arial" panose="020B0604020202020204" pitchFamily="34" charset="0"/>
                <a:ea typeface="Arial"/>
                <a:cs typeface="Arial" panose="020B0604020202020204" pitchFamily="34" charset="0"/>
                <a:sym typeface="Arial"/>
              </a:rPr>
              <a:t>No âmbito de:</a:t>
            </a:r>
            <a:endParaRPr>
              <a:latin typeface="Arial" panose="020B0604020202020204" pitchFamily="34" charset="0"/>
              <a:cs typeface="Arial" panose="020B0604020202020204" pitchFamily="34" charset="0"/>
            </a:endParaRPr>
          </a:p>
          <a:p>
            <a:pPr marL="0" marR="0" lvl="0" indent="0" algn="r" rtl="0">
              <a:lnSpc>
                <a:spcPct val="150000"/>
              </a:lnSpc>
              <a:spcBef>
                <a:spcPts val="0"/>
              </a:spcBef>
              <a:spcAft>
                <a:spcPts val="0"/>
              </a:spcAft>
              <a:buNone/>
            </a:pPr>
            <a:r>
              <a:rPr lang="pt-PT" b="0" i="0" u="none" strike="noStrike" cap="none">
                <a:solidFill>
                  <a:schemeClr val="dk1"/>
                </a:solidFill>
                <a:latin typeface="Arial" panose="020B0604020202020204" pitchFamily="34" charset="0"/>
                <a:ea typeface="Arial"/>
                <a:cs typeface="Arial" panose="020B0604020202020204" pitchFamily="34" charset="0"/>
                <a:sym typeface="Arial"/>
              </a:rPr>
              <a:t>Laboratórios de Bioinformática</a:t>
            </a:r>
          </a:p>
          <a:p>
            <a:pPr marL="0" marR="0" lvl="0" indent="0" algn="r" rtl="0">
              <a:lnSpc>
                <a:spcPct val="150000"/>
              </a:lnSpc>
              <a:spcBef>
                <a:spcPts val="0"/>
              </a:spcBef>
              <a:spcAft>
                <a:spcPts val="0"/>
              </a:spcAft>
              <a:buNone/>
            </a:pPr>
            <a:r>
              <a:rPr lang="pt-PT">
                <a:solidFill>
                  <a:schemeClr val="dk1"/>
                </a:solidFill>
                <a:latin typeface="Arial" panose="020B0604020202020204" pitchFamily="34" charset="0"/>
                <a:cs typeface="Arial" panose="020B0604020202020204" pitchFamily="34" charset="0"/>
              </a:rPr>
              <a:t>Mestrado em Bioinformática 25/26</a:t>
            </a:r>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838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708D6-0DBD-6E3F-5A15-F70D9098ED03}"/>
            </a:ext>
          </a:extLst>
        </p:cNvPr>
        <p:cNvGrpSpPr/>
        <p:nvPr/>
      </p:nvGrpSpPr>
      <p:grpSpPr>
        <a:xfrm>
          <a:off x="0" y="0"/>
          <a:ext cx="0" cy="0"/>
          <a:chOff x="0" y="0"/>
          <a:chExt cx="0" cy="0"/>
        </a:xfrm>
      </p:grpSpPr>
      <p:sp>
        <p:nvSpPr>
          <p:cNvPr id="6" name="Rectangle 3">
            <a:extLst>
              <a:ext uri="{FF2B5EF4-FFF2-40B4-BE49-F238E27FC236}">
                <a16:creationId xmlns:a16="http://schemas.microsoft.com/office/drawing/2014/main" id="{97C69B29-0367-9F9C-6EAE-B1246190CF99}"/>
              </a:ext>
            </a:extLst>
          </p:cNvPr>
          <p:cNvSpPr/>
          <p:nvPr/>
        </p:nvSpPr>
        <p:spPr>
          <a:xfrm>
            <a:off x="211931" y="12805"/>
            <a:ext cx="11768138" cy="652759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a:t>Análise dos genes KP32gp15, KP32gp31, KP32gp37 &amp; KP32gp38</a:t>
            </a:r>
          </a:p>
        </p:txBody>
      </p:sp>
      <p:graphicFrame>
        <p:nvGraphicFramePr>
          <p:cNvPr id="4" name="Tabela 3">
            <a:extLst>
              <a:ext uri="{FF2B5EF4-FFF2-40B4-BE49-F238E27FC236}">
                <a16:creationId xmlns:a16="http://schemas.microsoft.com/office/drawing/2014/main" id="{8633ED54-ECED-51E4-FDD5-CD09DF3CFAE8}"/>
              </a:ext>
            </a:extLst>
          </p:cNvPr>
          <p:cNvGraphicFramePr>
            <a:graphicFrameLocks noGrp="1"/>
          </p:cNvGraphicFramePr>
          <p:nvPr>
            <p:extLst>
              <p:ext uri="{D42A27DB-BD31-4B8C-83A1-F6EECF244321}">
                <p14:modId xmlns:p14="http://schemas.microsoft.com/office/powerpoint/2010/main" val="2074376143"/>
              </p:ext>
            </p:extLst>
          </p:nvPr>
        </p:nvGraphicFramePr>
        <p:xfrm>
          <a:off x="1413764" y="1475681"/>
          <a:ext cx="9364472" cy="4694649"/>
        </p:xfrm>
        <a:graphic>
          <a:graphicData uri="http://schemas.openxmlformats.org/drawingml/2006/table">
            <a:tbl>
              <a:tblPr firstRow="1" bandRow="1"/>
              <a:tblGrid>
                <a:gridCol w="1705160">
                  <a:extLst>
                    <a:ext uri="{9D8B030D-6E8A-4147-A177-3AD203B41FA5}">
                      <a16:colId xmlns:a16="http://schemas.microsoft.com/office/drawing/2014/main" val="2761368719"/>
                    </a:ext>
                  </a:extLst>
                </a:gridCol>
                <a:gridCol w="3829656">
                  <a:extLst>
                    <a:ext uri="{9D8B030D-6E8A-4147-A177-3AD203B41FA5}">
                      <a16:colId xmlns:a16="http://schemas.microsoft.com/office/drawing/2014/main" val="3273533373"/>
                    </a:ext>
                  </a:extLst>
                </a:gridCol>
                <a:gridCol w="3829656">
                  <a:extLst>
                    <a:ext uri="{9D8B030D-6E8A-4147-A177-3AD203B41FA5}">
                      <a16:colId xmlns:a16="http://schemas.microsoft.com/office/drawing/2014/main" val="2823955287"/>
                    </a:ext>
                  </a:extLst>
                </a:gridCol>
              </a:tblGrid>
              <a:tr h="378119">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lang="en-US" b="1">
                          <a:solidFill>
                            <a:schemeClr val="bg1"/>
                          </a:solidFill>
                          <a:latin typeface="Arial"/>
                        </a:rPr>
                        <a:t>Gene</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lang="en-US" b="1" err="1">
                          <a:solidFill>
                            <a:schemeClr val="bg1"/>
                          </a:solidFill>
                          <a:latin typeface="Arial"/>
                        </a:rPr>
                        <a:t>blastN</a:t>
                      </a:r>
                      <a:endParaRPr lang="en-US" b="1">
                        <a:solidFill>
                          <a:schemeClr val="bg1"/>
                        </a:solidFill>
                        <a:latin typeface="Aria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lang="en-US" b="1" err="1">
                          <a:solidFill>
                            <a:schemeClr val="bg1"/>
                          </a:solidFill>
                          <a:latin typeface="Arial"/>
                        </a:rPr>
                        <a:t>blastP</a:t>
                      </a:r>
                      <a:endParaRPr lang="en-US" b="1">
                        <a:solidFill>
                          <a:schemeClr val="bg1"/>
                        </a:solidFill>
                        <a:latin typeface="Aria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168607192"/>
                  </a:ext>
                </a:extLst>
              </a:tr>
              <a:tr h="841877">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lang="en-US" i="1">
                          <a:latin typeface="Arial"/>
                        </a:rPr>
                        <a:t>KP32gp15</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lang="pt-BR">
                          <a:latin typeface="Arial"/>
                        </a:rPr>
                        <a:t>Hits múltiplos, </a:t>
                      </a:r>
                      <a:br>
                        <a:rPr lang="pt-BR">
                          <a:latin typeface="Arial"/>
                        </a:rPr>
                      </a:br>
                      <a:r>
                        <a:rPr lang="pt-BR" i="1">
                          <a:latin typeface="Arial"/>
                        </a:rPr>
                        <a:t>E-value</a:t>
                      </a:r>
                      <a:r>
                        <a:rPr lang="pt-BR">
                          <a:latin typeface="Arial"/>
                        </a:rPr>
                        <a:t> = 0,</a:t>
                      </a:r>
                      <a:br>
                        <a:rPr lang="pt-BR">
                          <a:latin typeface="Arial"/>
                        </a:rPr>
                      </a:br>
                      <a:r>
                        <a:rPr lang="pt-BR">
                          <a:latin typeface="Arial"/>
                        </a:rPr>
                        <a:t>diversos fagos de Klebsiella</a:t>
                      </a:r>
                      <a:endParaRPr lang="en-US">
                        <a:latin typeface="Arial"/>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lang="pt-BR">
                          <a:latin typeface="Arial"/>
                        </a:rPr>
                        <a:t>Proteínas semelhantes, </a:t>
                      </a:r>
                      <a:br>
                        <a:rPr lang="pt-BR">
                          <a:latin typeface="Arial"/>
                        </a:rPr>
                      </a:br>
                      <a:r>
                        <a:rPr lang="pt-BR" i="1">
                          <a:latin typeface="Arial"/>
                        </a:rPr>
                        <a:t>E-values</a:t>
                      </a:r>
                      <a:r>
                        <a:rPr lang="pt-BR">
                          <a:latin typeface="Arial"/>
                        </a:rPr>
                        <a:t> bastante baixos </a:t>
                      </a:r>
                      <a:r>
                        <a:rPr lang="en-US">
                          <a:latin typeface="Arial"/>
                        </a:rPr>
                        <a:t>≤</a:t>
                      </a:r>
                      <a:r>
                        <a:rPr lang="pt-BR">
                          <a:latin typeface="Arial"/>
                        </a:rPr>
                        <a:t>10⁻¹⁰⁷</a:t>
                      </a:r>
                      <a:endParaRPr lang="en-US">
                        <a:latin typeface="Arial"/>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807911938"/>
                  </a:ext>
                </a:extLst>
              </a:tr>
              <a:tr h="1133240">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lang="en-US" i="1">
                          <a:latin typeface="Arial"/>
                        </a:rPr>
                        <a:t>KP32gp31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lang="pt-BR">
                          <a:latin typeface="Arial"/>
                        </a:rPr>
                        <a:t>Hits múltiplos, </a:t>
                      </a:r>
                      <a:br>
                        <a:rPr lang="pt-BR">
                          <a:latin typeface="Arial"/>
                        </a:rPr>
                      </a:br>
                      <a:r>
                        <a:rPr lang="pt-BR" i="1">
                          <a:latin typeface="Arial"/>
                        </a:rPr>
                        <a:t>E-value</a:t>
                      </a:r>
                      <a:r>
                        <a:rPr lang="pt-BR">
                          <a:latin typeface="Arial"/>
                        </a:rPr>
                        <a:t> = 0,</a:t>
                      </a:r>
                    </a:p>
                    <a:p>
                      <a:pPr algn="ctr"/>
                      <a:r>
                        <a:rPr lang="pt-BR">
                          <a:latin typeface="Arial"/>
                        </a:rPr>
                        <a:t>diversos fagos de Klebsiella</a:t>
                      </a:r>
                      <a:endParaRPr lang="en-US">
                        <a:latin typeface="Arial"/>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lang="pt-BR">
                          <a:latin typeface="Arial"/>
                        </a:rPr>
                        <a:t>Proteínas tubulares </a:t>
                      </a:r>
                    </a:p>
                    <a:p>
                      <a:pPr algn="ctr"/>
                      <a:r>
                        <a:rPr lang="pt-BR">
                          <a:latin typeface="Arial"/>
                        </a:rPr>
                        <a:t>semelhantes à proteína codificada, </a:t>
                      </a:r>
                    </a:p>
                    <a:p>
                      <a:pPr algn="ctr"/>
                      <a:r>
                        <a:rPr lang="pt-BR" i="1">
                          <a:latin typeface="Arial"/>
                        </a:rPr>
                        <a:t>E-values</a:t>
                      </a:r>
                      <a:r>
                        <a:rPr lang="pt-BR">
                          <a:latin typeface="Arial"/>
                        </a:rPr>
                        <a:t> baixos</a:t>
                      </a:r>
                      <a:endParaRPr lang="en-US">
                        <a:latin typeface="Arial"/>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310136739"/>
                  </a:ext>
                </a:extLst>
              </a:tr>
              <a:tr h="1354490">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lang="en-US" i="1">
                          <a:latin typeface="Arial"/>
                        </a:rPr>
                        <a:t>KP32gp37</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lang="pt-BR">
                          <a:latin typeface="Arial"/>
                        </a:rPr>
                        <a:t>Hits múltiplos, </a:t>
                      </a:r>
                      <a:br>
                        <a:rPr lang="pt-BR">
                          <a:latin typeface="Arial"/>
                        </a:rPr>
                      </a:br>
                      <a:r>
                        <a:rPr lang="pt-BR" i="1">
                          <a:latin typeface="Arial"/>
                        </a:rPr>
                        <a:t>E-value</a:t>
                      </a:r>
                      <a:r>
                        <a:rPr lang="pt-BR">
                          <a:latin typeface="Arial"/>
                        </a:rPr>
                        <a:t> = 0,</a:t>
                      </a:r>
                      <a:br>
                        <a:rPr lang="pt-BR">
                          <a:latin typeface="Arial"/>
                        </a:rPr>
                      </a:br>
                      <a:r>
                        <a:rPr lang="pt-BR">
                          <a:latin typeface="Arial"/>
                        </a:rPr>
                        <a:t>diversos fagos de Klebsiella</a:t>
                      </a:r>
                      <a:endParaRPr lang="en-US">
                        <a:latin typeface="Arial"/>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lang="pt-BR">
                          <a:latin typeface="Arial"/>
                        </a:rPr>
                        <a:t>Diversidade funcional: </a:t>
                      </a:r>
                      <a:br>
                        <a:rPr lang="pt-BR">
                          <a:latin typeface="Arial"/>
                        </a:rPr>
                      </a:br>
                      <a:r>
                        <a:rPr lang="pt-BR">
                          <a:latin typeface="Arial"/>
                        </a:rPr>
                        <a:t>proteínas hipotéticas, </a:t>
                      </a:r>
                      <a:r>
                        <a:rPr lang="pt-BR" i="1">
                          <a:latin typeface="Arial"/>
                        </a:rPr>
                        <a:t>tail fibers</a:t>
                      </a:r>
                      <a:r>
                        <a:rPr lang="pt-BR">
                          <a:latin typeface="Arial"/>
                        </a:rPr>
                        <a:t>, </a:t>
                      </a:r>
                      <a:r>
                        <a:rPr lang="pt-BR" i="1">
                          <a:latin typeface="Arial"/>
                        </a:rPr>
                        <a:t>tail spikes</a:t>
                      </a:r>
                      <a:r>
                        <a:rPr lang="pt-BR">
                          <a:latin typeface="Arial"/>
                        </a:rPr>
                        <a:t> e despolimerases;</a:t>
                      </a:r>
                      <a:br>
                        <a:rPr lang="pt-BR">
                          <a:latin typeface="Arial"/>
                        </a:rPr>
                      </a:br>
                      <a:r>
                        <a:rPr lang="pt-BR" i="1">
                          <a:latin typeface="Arial"/>
                        </a:rPr>
                        <a:t>E-values </a:t>
                      </a:r>
                      <a:r>
                        <a:rPr lang="pt-BR" i="0">
                          <a:latin typeface="Arial"/>
                        </a:rPr>
                        <a:t>bastantes baixos</a:t>
                      </a:r>
                      <a:r>
                        <a:rPr lang="pt-BR">
                          <a:latin typeface="Arial"/>
                        </a:rPr>
                        <a:t> ≤ 10⁻¹⁰⁹</a:t>
                      </a:r>
                      <a:endParaRPr lang="en-US">
                        <a:latin typeface="Arial"/>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269897869"/>
                  </a:ext>
                </a:extLst>
              </a:tr>
              <a:tr h="842585">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lang="en-US" i="1">
                          <a:latin typeface="Arial"/>
                        </a:rPr>
                        <a:t>KP32gp38</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lang="pt-BR">
                          <a:latin typeface="Arial"/>
                        </a:rPr>
                        <a:t>Hits múltiplos, </a:t>
                      </a:r>
                      <a:br>
                        <a:rPr lang="pt-BR">
                          <a:latin typeface="Arial"/>
                        </a:rPr>
                      </a:br>
                      <a:r>
                        <a:rPr lang="pt-BR" i="1">
                          <a:latin typeface="Arial"/>
                        </a:rPr>
                        <a:t>E-value</a:t>
                      </a:r>
                      <a:r>
                        <a:rPr lang="pt-BR">
                          <a:latin typeface="Arial"/>
                        </a:rPr>
                        <a:t> = 0,</a:t>
                      </a:r>
                      <a:br>
                        <a:rPr lang="pt-BR">
                          <a:latin typeface="Arial"/>
                        </a:rPr>
                      </a:br>
                      <a:r>
                        <a:rPr lang="pt-BR">
                          <a:latin typeface="Arial"/>
                        </a:rPr>
                        <a:t>diversos fagos de Klebsiella</a:t>
                      </a:r>
                      <a:endParaRPr lang="en-US">
                        <a:latin typeface="Arial"/>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ctr"/>
                      <a:r>
                        <a:rPr lang="pt-BR">
                          <a:latin typeface="Arial"/>
                        </a:rPr>
                        <a:t>Diversidade funcional </a:t>
                      </a:r>
                      <a:br>
                        <a:rPr lang="pt-BR">
                          <a:latin typeface="Arial"/>
                        </a:rPr>
                      </a:br>
                      <a:r>
                        <a:rPr lang="pt-BR">
                          <a:latin typeface="Arial"/>
                        </a:rPr>
                        <a:t>semelhante ao gene 37; </a:t>
                      </a:r>
                      <a:br>
                        <a:rPr lang="pt-BR">
                          <a:latin typeface="Arial"/>
                        </a:rPr>
                      </a:br>
                      <a:r>
                        <a:rPr lang="pt-BR" i="1">
                          <a:latin typeface="Arial"/>
                        </a:rPr>
                        <a:t>E-values</a:t>
                      </a:r>
                      <a:r>
                        <a:rPr lang="pt-BR">
                          <a:latin typeface="Arial"/>
                        </a:rPr>
                        <a:t> bastante baixos ≤ 10⁻¹⁰⁹</a:t>
                      </a:r>
                      <a:endParaRPr lang="en-US">
                        <a:latin typeface="Arial"/>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700007858"/>
                  </a:ext>
                </a:extLst>
              </a:tr>
            </a:tbl>
          </a:graphicData>
        </a:graphic>
      </p:graphicFrame>
      <p:sp>
        <p:nvSpPr>
          <p:cNvPr id="7" name="Title 1">
            <a:extLst>
              <a:ext uri="{FF2B5EF4-FFF2-40B4-BE49-F238E27FC236}">
                <a16:creationId xmlns:a16="http://schemas.microsoft.com/office/drawing/2014/main" id="{4620CF8E-CF84-997B-2F8A-F7B6ECC4D63B}"/>
              </a:ext>
            </a:extLst>
          </p:cNvPr>
          <p:cNvSpPr txBox="1">
            <a:spLocks/>
          </p:cNvSpPr>
          <p:nvPr/>
        </p:nvSpPr>
        <p:spPr>
          <a:xfrm>
            <a:off x="3747929" y="281613"/>
            <a:ext cx="469614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PT" sz="6000" b="1">
                <a:latin typeface="+mn-lt"/>
              </a:rPr>
              <a:t>BLAST</a:t>
            </a:r>
          </a:p>
        </p:txBody>
      </p:sp>
    </p:spTree>
    <p:extLst>
      <p:ext uri="{BB962C8B-B14F-4D97-AF65-F5344CB8AC3E}">
        <p14:creationId xmlns:p14="http://schemas.microsoft.com/office/powerpoint/2010/main" val="1978856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32659-247C-7F01-EF48-EE0ED0DD9294}"/>
              </a:ext>
            </a:extLst>
          </p:cNvPr>
          <p:cNvSpPr>
            <a:spLocks noGrp="1"/>
          </p:cNvSpPr>
          <p:nvPr>
            <p:ph type="title"/>
          </p:nvPr>
        </p:nvSpPr>
        <p:spPr/>
        <p:txBody>
          <a:bodyPr/>
          <a:lstStyle/>
          <a:p>
            <a:pPr algn="ctr"/>
            <a:r>
              <a:rPr lang="en-US" sz="5400" b="1" err="1">
                <a:ea typeface="Calibri Light"/>
                <a:cs typeface="Calibri Light"/>
              </a:rPr>
              <a:t>Árvore</a:t>
            </a:r>
            <a:r>
              <a:rPr lang="en-US" sz="5400" b="1">
                <a:ea typeface="Calibri Light"/>
                <a:cs typeface="Calibri Light"/>
              </a:rPr>
              <a:t> </a:t>
            </a:r>
            <a:r>
              <a:rPr lang="en-US" sz="5400" b="1" err="1">
                <a:ea typeface="Calibri Light"/>
                <a:cs typeface="Calibri Light"/>
              </a:rPr>
              <a:t>Filogenética</a:t>
            </a:r>
            <a:endParaRPr lang="en-US" sz="5400" b="1">
              <a:ea typeface="Calibri Light"/>
              <a:cs typeface="Calibri Light"/>
            </a:endParaRPr>
          </a:p>
        </p:txBody>
      </p:sp>
      <p:sp>
        <p:nvSpPr>
          <p:cNvPr id="3" name="Content Placeholder 2">
            <a:extLst>
              <a:ext uri="{FF2B5EF4-FFF2-40B4-BE49-F238E27FC236}">
                <a16:creationId xmlns:a16="http://schemas.microsoft.com/office/drawing/2014/main" id="{76887402-9825-EE87-AB6D-414282A09BE1}"/>
              </a:ext>
            </a:extLst>
          </p:cNvPr>
          <p:cNvSpPr>
            <a:spLocks noGrp="1"/>
          </p:cNvSpPr>
          <p:nvPr>
            <p:ph idx="1"/>
          </p:nvPr>
        </p:nvSpPr>
        <p:spPr/>
        <p:txBody>
          <a:bodyPr vert="horz" lIns="91440" tIns="45720" rIns="91440" bIns="45720" rtlCol="0" anchor="t">
            <a:normAutofit/>
          </a:bodyPr>
          <a:lstStyle/>
          <a:p>
            <a:r>
              <a:rPr lang="en-US" sz="2400" dirty="0">
                <a:latin typeface="Arial" panose="020B0604020202020204" pitchFamily="34" charset="0"/>
                <a:ea typeface="+mn-lt"/>
                <a:cs typeface="Arial" panose="020B0604020202020204" pitchFamily="34" charset="0"/>
              </a:rPr>
              <a:t>BLAST → </a:t>
            </a:r>
            <a:r>
              <a:rPr lang="en-US" sz="2400" dirty="0" err="1">
                <a:latin typeface="Arial" panose="020B0604020202020204" pitchFamily="34" charset="0"/>
                <a:ea typeface="+mn-lt"/>
                <a:cs typeface="Arial" panose="020B0604020202020204" pitchFamily="34" charset="0"/>
              </a:rPr>
              <a:t>obtenção</a:t>
            </a:r>
            <a:r>
              <a:rPr lang="en-US" sz="2400" dirty="0">
                <a:latin typeface="Arial" panose="020B0604020202020204" pitchFamily="34" charset="0"/>
                <a:ea typeface="+mn-lt"/>
                <a:cs typeface="Arial" panose="020B0604020202020204" pitchFamily="34" charset="0"/>
              </a:rPr>
              <a:t> de </a:t>
            </a:r>
            <a:r>
              <a:rPr lang="en-US" sz="2400" dirty="0" err="1">
                <a:latin typeface="Arial" panose="020B0604020202020204" pitchFamily="34" charset="0"/>
                <a:ea typeface="+mn-lt"/>
                <a:cs typeface="Arial" panose="020B0604020202020204" pitchFamily="34" charset="0"/>
              </a:rPr>
              <a:t>sequências</a:t>
            </a:r>
            <a:r>
              <a:rPr lang="en-US" sz="2400" dirty="0">
                <a:latin typeface="Arial" panose="020B0604020202020204" pitchFamily="34" charset="0"/>
                <a:ea typeface="+mn-lt"/>
                <a:cs typeface="Arial" panose="020B0604020202020204" pitchFamily="34" charset="0"/>
              </a:rPr>
              <a:t> </a:t>
            </a:r>
            <a:r>
              <a:rPr lang="en-US" sz="2400" dirty="0" err="1">
                <a:latin typeface="Arial" panose="020B0604020202020204" pitchFamily="34" charset="0"/>
                <a:ea typeface="+mn-lt"/>
                <a:cs typeface="Arial" panose="020B0604020202020204" pitchFamily="34" charset="0"/>
              </a:rPr>
              <a:t>semelhantes</a:t>
            </a:r>
            <a:r>
              <a:rPr lang="en-US" sz="2400" dirty="0">
                <a:latin typeface="Arial" panose="020B0604020202020204" pitchFamily="34" charset="0"/>
                <a:ea typeface="+mn-lt"/>
                <a:cs typeface="Arial" panose="020B0604020202020204" pitchFamily="34" charset="0"/>
              </a:rPr>
              <a:t> à query</a:t>
            </a:r>
            <a:endParaRPr lang="en-US" sz="2400" dirty="0">
              <a:latin typeface="Arial" panose="020B0604020202020204" pitchFamily="34" charset="0"/>
              <a:ea typeface="Calibri" panose="020F0502020204030204"/>
              <a:cs typeface="Arial" panose="020B0604020202020204" pitchFamily="34" charset="0"/>
            </a:endParaRPr>
          </a:p>
          <a:p>
            <a:r>
              <a:rPr lang="en-US" sz="2400" dirty="0" err="1">
                <a:latin typeface="Arial" panose="020B0604020202020204" pitchFamily="34" charset="0"/>
                <a:ea typeface="Calibri" panose="020F0502020204030204"/>
                <a:cs typeface="Arial" panose="020B0604020202020204" pitchFamily="34" charset="0"/>
              </a:rPr>
              <a:t>Seleção</a:t>
            </a:r>
            <a:r>
              <a:rPr lang="en-US" sz="2400" dirty="0">
                <a:latin typeface="Arial" panose="020B0604020202020204" pitchFamily="34" charset="0"/>
                <a:ea typeface="Calibri" panose="020F0502020204030204"/>
                <a:cs typeface="Arial" panose="020B0604020202020204" pitchFamily="34" charset="0"/>
              </a:rPr>
              <a:t> dos top hits</a:t>
            </a:r>
          </a:p>
          <a:p>
            <a:r>
              <a:rPr lang="en-US" sz="2400" dirty="0" err="1">
                <a:latin typeface="Arial" panose="020B0604020202020204" pitchFamily="34" charset="0"/>
                <a:ea typeface="+mn-lt"/>
                <a:cs typeface="Arial" panose="020B0604020202020204" pitchFamily="34" charset="0"/>
              </a:rPr>
              <a:t>Alinhamento</a:t>
            </a:r>
            <a:r>
              <a:rPr lang="en-US" sz="2400" dirty="0">
                <a:latin typeface="Arial" panose="020B0604020202020204" pitchFamily="34" charset="0"/>
                <a:ea typeface="+mn-lt"/>
                <a:cs typeface="Arial" panose="020B0604020202020204" pitchFamily="34" charset="0"/>
              </a:rPr>
              <a:t> </a:t>
            </a:r>
            <a:r>
              <a:rPr lang="en-US" sz="2400" dirty="0" err="1">
                <a:latin typeface="Arial" panose="020B0604020202020204" pitchFamily="34" charset="0"/>
                <a:ea typeface="+mn-lt"/>
                <a:cs typeface="Arial" panose="020B0604020202020204" pitchFamily="34" charset="0"/>
              </a:rPr>
              <a:t>múltiplo</a:t>
            </a:r>
            <a:r>
              <a:rPr lang="en-US" sz="2400" dirty="0">
                <a:latin typeface="Arial" panose="020B0604020202020204" pitchFamily="34" charset="0"/>
                <a:ea typeface="+mn-lt"/>
                <a:cs typeface="Arial" panose="020B0604020202020204" pitchFamily="34" charset="0"/>
              </a:rPr>
              <a:t> das </a:t>
            </a:r>
            <a:r>
              <a:rPr lang="en-US" sz="2400" dirty="0" err="1">
                <a:latin typeface="Arial" panose="020B0604020202020204" pitchFamily="34" charset="0"/>
                <a:ea typeface="+mn-lt"/>
                <a:cs typeface="Arial" panose="020B0604020202020204" pitchFamily="34" charset="0"/>
              </a:rPr>
              <a:t>proteínas</a:t>
            </a:r>
            <a:endParaRPr lang="en-US" sz="2400" dirty="0">
              <a:latin typeface="Arial" panose="020B0604020202020204" pitchFamily="34" charset="0"/>
              <a:ea typeface="Calibri"/>
              <a:cs typeface="Arial" panose="020B0604020202020204" pitchFamily="34" charset="0"/>
            </a:endParaRPr>
          </a:p>
          <a:p>
            <a:r>
              <a:rPr lang="en-US" sz="2400" dirty="0" err="1">
                <a:latin typeface="Arial" panose="020B0604020202020204" pitchFamily="34" charset="0"/>
                <a:ea typeface="+mn-lt"/>
                <a:cs typeface="Arial" panose="020B0604020202020204" pitchFamily="34" charset="0"/>
              </a:rPr>
              <a:t>Cálculo</a:t>
            </a:r>
            <a:r>
              <a:rPr lang="en-US" sz="2400" dirty="0">
                <a:latin typeface="Arial" panose="020B0604020202020204" pitchFamily="34" charset="0"/>
                <a:ea typeface="+mn-lt"/>
                <a:cs typeface="Arial" panose="020B0604020202020204" pitchFamily="34" charset="0"/>
              </a:rPr>
              <a:t> da </a:t>
            </a:r>
            <a:r>
              <a:rPr lang="en-US" sz="2400" dirty="0" err="1">
                <a:latin typeface="Arial" panose="020B0604020202020204" pitchFamily="34" charset="0"/>
                <a:ea typeface="+mn-lt"/>
                <a:cs typeface="Arial" panose="020B0604020202020204" pitchFamily="34" charset="0"/>
              </a:rPr>
              <a:t>matriz</a:t>
            </a:r>
            <a:r>
              <a:rPr lang="en-US" sz="2400" dirty="0">
                <a:latin typeface="Arial" panose="020B0604020202020204" pitchFamily="34" charset="0"/>
                <a:ea typeface="+mn-lt"/>
                <a:cs typeface="Arial" panose="020B0604020202020204" pitchFamily="34" charset="0"/>
              </a:rPr>
              <a:t> de </a:t>
            </a:r>
            <a:r>
              <a:rPr lang="en-US" sz="2400" dirty="0" err="1">
                <a:latin typeface="Arial" panose="020B0604020202020204" pitchFamily="34" charset="0"/>
                <a:ea typeface="+mn-lt"/>
                <a:cs typeface="Arial" panose="020B0604020202020204" pitchFamily="34" charset="0"/>
              </a:rPr>
              <a:t>distâncias</a:t>
            </a:r>
            <a:r>
              <a:rPr lang="en-US" sz="2400" dirty="0">
                <a:latin typeface="Arial" panose="020B0604020202020204" pitchFamily="34" charset="0"/>
                <a:ea typeface="+mn-lt"/>
                <a:cs typeface="Arial" panose="020B0604020202020204" pitchFamily="34" charset="0"/>
              </a:rPr>
              <a:t> </a:t>
            </a:r>
            <a:r>
              <a:rPr lang="en-US" sz="1600" dirty="0">
                <a:latin typeface="Arial" panose="020B0604020202020204" pitchFamily="34" charset="0"/>
                <a:ea typeface="+mn-lt"/>
                <a:cs typeface="Arial" panose="020B0604020202020204" pitchFamily="34" charset="0"/>
              </a:rPr>
              <a:t>(</a:t>
            </a:r>
            <a:r>
              <a:rPr lang="en-US" sz="1600" dirty="0" err="1">
                <a:latin typeface="Arial" panose="020B0604020202020204" pitchFamily="34" charset="0"/>
                <a:ea typeface="+mn-lt"/>
                <a:cs typeface="Arial" panose="020B0604020202020204" pitchFamily="34" charset="0"/>
              </a:rPr>
              <a:t>Distância</a:t>
            </a:r>
            <a:r>
              <a:rPr lang="en-US" sz="1600" dirty="0">
                <a:latin typeface="Arial" panose="020B0604020202020204" pitchFamily="34" charset="0"/>
                <a:ea typeface="+mn-lt"/>
                <a:cs typeface="Arial" panose="020B0604020202020204" pitchFamily="34" charset="0"/>
              </a:rPr>
              <a:t>= nº de </a:t>
            </a:r>
            <a:r>
              <a:rPr lang="en-US" sz="1600" dirty="0" err="1">
                <a:latin typeface="Arial" panose="020B0604020202020204" pitchFamily="34" charset="0"/>
                <a:ea typeface="+mn-lt"/>
                <a:cs typeface="Arial" panose="020B0604020202020204" pitchFamily="34" charset="0"/>
              </a:rPr>
              <a:t>posições</a:t>
            </a:r>
            <a:r>
              <a:rPr lang="en-US" sz="1600" dirty="0">
                <a:latin typeface="Arial" panose="020B0604020202020204" pitchFamily="34" charset="0"/>
                <a:ea typeface="+mn-lt"/>
                <a:cs typeface="Arial" panose="020B0604020202020204" pitchFamily="34" charset="0"/>
              </a:rPr>
              <a:t> </a:t>
            </a:r>
            <a:r>
              <a:rPr lang="en-US" sz="1600" dirty="0" err="1">
                <a:latin typeface="Arial" panose="020B0604020202020204" pitchFamily="34" charset="0"/>
                <a:ea typeface="+mn-lt"/>
                <a:cs typeface="Arial" panose="020B0604020202020204" pitchFamily="34" charset="0"/>
              </a:rPr>
              <a:t>diferentes</a:t>
            </a:r>
            <a:r>
              <a:rPr lang="en-US" sz="1600" dirty="0">
                <a:latin typeface="Arial" panose="020B0604020202020204" pitchFamily="34" charset="0"/>
                <a:ea typeface="+mn-lt"/>
                <a:cs typeface="Arial" panose="020B0604020202020204" pitchFamily="34" charset="0"/>
              </a:rPr>
              <a:t>/nº total de </a:t>
            </a:r>
            <a:r>
              <a:rPr lang="en-US" sz="1600" dirty="0" err="1">
                <a:latin typeface="Arial" panose="020B0604020202020204" pitchFamily="34" charset="0"/>
                <a:ea typeface="+mn-lt"/>
                <a:cs typeface="Arial" panose="020B0604020202020204" pitchFamily="34" charset="0"/>
              </a:rPr>
              <a:t>posições</a:t>
            </a:r>
            <a:r>
              <a:rPr lang="en-US" sz="1600" dirty="0">
                <a:latin typeface="Arial" panose="020B0604020202020204" pitchFamily="34" charset="0"/>
                <a:ea typeface="+mn-lt"/>
                <a:cs typeface="Arial" panose="020B0604020202020204" pitchFamily="34" charset="0"/>
              </a:rPr>
              <a:t> </a:t>
            </a:r>
            <a:r>
              <a:rPr lang="en-US" sz="1600" dirty="0" err="1">
                <a:latin typeface="Arial" panose="020B0604020202020204" pitchFamily="34" charset="0"/>
                <a:ea typeface="+mn-lt"/>
                <a:cs typeface="Arial" panose="020B0604020202020204" pitchFamily="34" charset="0"/>
              </a:rPr>
              <a:t>comparadas</a:t>
            </a:r>
            <a:r>
              <a:rPr lang="en-US" sz="1600" dirty="0">
                <a:latin typeface="Arial" panose="020B0604020202020204" pitchFamily="34" charset="0"/>
                <a:ea typeface="+mn-lt"/>
                <a:cs typeface="Arial" panose="020B0604020202020204" pitchFamily="34" charset="0"/>
              </a:rPr>
              <a:t>)</a:t>
            </a:r>
          </a:p>
          <a:p>
            <a:r>
              <a:rPr lang="en-US" sz="2400" dirty="0" err="1">
                <a:latin typeface="Arial" panose="020B0604020202020204" pitchFamily="34" charset="0"/>
                <a:ea typeface="+mn-lt"/>
                <a:cs typeface="Arial" panose="020B0604020202020204" pitchFamily="34" charset="0"/>
              </a:rPr>
              <a:t>Construção</a:t>
            </a:r>
            <a:r>
              <a:rPr lang="en-US" sz="2400" dirty="0">
                <a:latin typeface="Arial" panose="020B0604020202020204" pitchFamily="34" charset="0"/>
                <a:ea typeface="+mn-lt"/>
                <a:cs typeface="Arial" panose="020B0604020202020204" pitchFamily="34" charset="0"/>
              </a:rPr>
              <a:t> da </a:t>
            </a:r>
            <a:r>
              <a:rPr lang="en-US" sz="2400" dirty="0" err="1">
                <a:latin typeface="Arial" panose="020B0604020202020204" pitchFamily="34" charset="0"/>
                <a:ea typeface="+mn-lt"/>
                <a:cs typeface="Arial" panose="020B0604020202020204" pitchFamily="34" charset="0"/>
              </a:rPr>
              <a:t>árvore</a:t>
            </a:r>
            <a:r>
              <a:rPr lang="en-US" sz="2400" dirty="0">
                <a:latin typeface="Arial" panose="020B0604020202020204" pitchFamily="34" charset="0"/>
                <a:ea typeface="+mn-lt"/>
                <a:cs typeface="Arial" panose="020B0604020202020204" pitchFamily="34" charset="0"/>
              </a:rPr>
              <a:t> com UPGMA</a:t>
            </a:r>
            <a:endParaRPr lang="en-US" sz="1600" dirty="0">
              <a:latin typeface="Arial" panose="020B0604020202020204" pitchFamily="34" charset="0"/>
              <a:ea typeface="Calibri"/>
              <a:cs typeface="Arial" panose="020B0604020202020204" pitchFamily="34" charset="0"/>
            </a:endParaRPr>
          </a:p>
          <a:p>
            <a:r>
              <a:rPr lang="en-US" sz="2400" dirty="0" err="1">
                <a:latin typeface="Arial" panose="020B0604020202020204" pitchFamily="34" charset="0"/>
                <a:ea typeface="+mn-lt"/>
                <a:cs typeface="Arial" panose="020B0604020202020204" pitchFamily="34" charset="0"/>
              </a:rPr>
              <a:t>Análise</a:t>
            </a:r>
            <a:r>
              <a:rPr lang="en-US" sz="2400" dirty="0">
                <a:latin typeface="Arial" panose="020B0604020202020204" pitchFamily="34" charset="0"/>
                <a:ea typeface="+mn-lt"/>
                <a:cs typeface="Arial" panose="020B0604020202020204" pitchFamily="34" charset="0"/>
              </a:rPr>
              <a:t> da </a:t>
            </a:r>
            <a:r>
              <a:rPr lang="en-US" sz="2400" dirty="0" err="1">
                <a:latin typeface="Arial" panose="020B0604020202020204" pitchFamily="34" charset="0"/>
                <a:ea typeface="+mn-lt"/>
                <a:cs typeface="Arial" panose="020B0604020202020204" pitchFamily="34" charset="0"/>
              </a:rPr>
              <a:t>proximidade</a:t>
            </a:r>
            <a:r>
              <a:rPr lang="en-US" sz="2400" dirty="0">
                <a:latin typeface="Arial" panose="020B0604020202020204" pitchFamily="34" charset="0"/>
                <a:ea typeface="+mn-lt"/>
                <a:cs typeface="Arial" panose="020B0604020202020204" pitchFamily="34" charset="0"/>
              </a:rPr>
              <a:t> </a:t>
            </a:r>
            <a:r>
              <a:rPr lang="en-US" sz="2400" dirty="0" err="1">
                <a:latin typeface="Arial" panose="020B0604020202020204" pitchFamily="34" charset="0"/>
                <a:ea typeface="+mn-lt"/>
                <a:cs typeface="Arial" panose="020B0604020202020204" pitchFamily="34" charset="0"/>
              </a:rPr>
              <a:t>evolutiva</a:t>
            </a:r>
            <a:endParaRPr lang="en-US" sz="2400"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ea typeface="Calibri"/>
              <a:cs typeface="Arial" panose="020B0604020202020204" pitchFamily="34" charset="0"/>
            </a:endParaRPr>
          </a:p>
        </p:txBody>
      </p:sp>
    </p:spTree>
    <p:extLst>
      <p:ext uri="{BB962C8B-B14F-4D97-AF65-F5344CB8AC3E}">
        <p14:creationId xmlns:p14="http://schemas.microsoft.com/office/powerpoint/2010/main" val="3628806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4A7ACD73-D682-33CF-4B66-BD3DF54496AA}"/>
              </a:ext>
            </a:extLst>
          </p:cNvPr>
          <p:cNvSpPr/>
          <p:nvPr/>
        </p:nvSpPr>
        <p:spPr>
          <a:xfrm>
            <a:off x="211931" y="165205"/>
            <a:ext cx="11768138" cy="652759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a:t>Análise dos genes KP32gp15, KP32gp31, KP32gp37 &amp; KP32gp38</a:t>
            </a:r>
          </a:p>
        </p:txBody>
      </p:sp>
      <p:sp>
        <p:nvSpPr>
          <p:cNvPr id="3" name="Title 1">
            <a:extLst>
              <a:ext uri="{FF2B5EF4-FFF2-40B4-BE49-F238E27FC236}">
                <a16:creationId xmlns:a16="http://schemas.microsoft.com/office/drawing/2014/main" id="{13B1E87F-1545-65F4-B4E2-94A3840C3B07}"/>
              </a:ext>
            </a:extLst>
          </p:cNvPr>
          <p:cNvSpPr>
            <a:spLocks noGrp="1"/>
          </p:cNvSpPr>
          <p:nvPr>
            <p:ph type="title"/>
          </p:nvPr>
        </p:nvSpPr>
        <p:spPr>
          <a:xfrm>
            <a:off x="3107913" y="281613"/>
            <a:ext cx="5976174" cy="1325563"/>
          </a:xfrm>
        </p:spPr>
        <p:txBody>
          <a:bodyPr>
            <a:normAutofit fontScale="90000"/>
          </a:bodyPr>
          <a:lstStyle/>
          <a:p>
            <a:pPr algn="ctr"/>
            <a:r>
              <a:rPr lang="pt-PT" sz="6000" b="1">
                <a:latin typeface="+mn-lt"/>
              </a:rPr>
              <a:t>Árvore Filogenética</a:t>
            </a:r>
          </a:p>
        </p:txBody>
      </p:sp>
      <p:pic>
        <p:nvPicPr>
          <p:cNvPr id="8" name="Picture 7" descr="A diagram of a number of trees&#10;&#10;Description automatically generated">
            <a:extLst>
              <a:ext uri="{FF2B5EF4-FFF2-40B4-BE49-F238E27FC236}">
                <a16:creationId xmlns:a16="http://schemas.microsoft.com/office/drawing/2014/main" id="{36F350F9-A4E4-B48F-DE6D-6521C4440246}"/>
              </a:ext>
            </a:extLst>
          </p:cNvPr>
          <p:cNvPicPr>
            <a:picLocks noChangeAspect="1"/>
          </p:cNvPicPr>
          <p:nvPr/>
        </p:nvPicPr>
        <p:blipFill>
          <a:blip r:embed="rId2"/>
          <a:stretch>
            <a:fillRect/>
          </a:stretch>
        </p:blipFill>
        <p:spPr>
          <a:xfrm>
            <a:off x="2585884" y="1458040"/>
            <a:ext cx="6658590" cy="5118347"/>
          </a:xfrm>
          <a:prstGeom prst="rect">
            <a:avLst/>
          </a:prstGeom>
        </p:spPr>
      </p:pic>
      <p:sp>
        <p:nvSpPr>
          <p:cNvPr id="9" name="Rectangle 8">
            <a:extLst>
              <a:ext uri="{FF2B5EF4-FFF2-40B4-BE49-F238E27FC236}">
                <a16:creationId xmlns:a16="http://schemas.microsoft.com/office/drawing/2014/main" id="{6AFD7453-6469-553B-2BBA-35C5EDE39A9F}"/>
              </a:ext>
            </a:extLst>
          </p:cNvPr>
          <p:cNvSpPr/>
          <p:nvPr/>
        </p:nvSpPr>
        <p:spPr>
          <a:xfrm>
            <a:off x="8009450" y="5474519"/>
            <a:ext cx="1052052" cy="275304"/>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sp>
        <p:nvSpPr>
          <p:cNvPr id="4" name="Google Shape;109;p2">
            <a:extLst>
              <a:ext uri="{FF2B5EF4-FFF2-40B4-BE49-F238E27FC236}">
                <a16:creationId xmlns:a16="http://schemas.microsoft.com/office/drawing/2014/main" id="{4D845A5E-0D43-F69B-CE47-AD8B34398FBD}"/>
              </a:ext>
            </a:extLst>
          </p:cNvPr>
          <p:cNvSpPr txBox="1"/>
          <p:nvPr/>
        </p:nvSpPr>
        <p:spPr>
          <a:xfrm>
            <a:off x="9244474" y="5442974"/>
            <a:ext cx="1210166" cy="338514"/>
          </a:xfrm>
          <a:prstGeom prst="rect">
            <a:avLst/>
          </a:prstGeom>
          <a:noFill/>
          <a:ln>
            <a:noFill/>
          </a:ln>
        </p:spPr>
        <p:txBody>
          <a:bodyPr spcFirstLastPara="1" wrap="square" lIns="91425" tIns="45700" rIns="91425" bIns="45700" anchor="t" anchorCtr="0">
            <a:spAutoFit/>
          </a:bodyPr>
          <a:lstStyle/>
          <a:p>
            <a:pPr marR="0" lvl="0" rtl="0">
              <a:spcBef>
                <a:spcPts val="0"/>
              </a:spcBef>
              <a:spcAft>
                <a:spcPts val="0"/>
              </a:spcAft>
            </a:pPr>
            <a:r>
              <a:rPr lang="pt-PT" sz="1600" b="1" i="1">
                <a:solidFill>
                  <a:srgbClr val="FF0000"/>
                </a:solidFill>
                <a:latin typeface="Arial"/>
                <a:ea typeface="Arial"/>
                <a:cs typeface="Arial"/>
                <a:sym typeface="Arial"/>
              </a:rPr>
              <a:t>KP32gp15</a:t>
            </a:r>
          </a:p>
        </p:txBody>
      </p:sp>
    </p:spTree>
    <p:extLst>
      <p:ext uri="{BB962C8B-B14F-4D97-AF65-F5344CB8AC3E}">
        <p14:creationId xmlns:p14="http://schemas.microsoft.com/office/powerpoint/2010/main" val="500039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4A7ACD73-D682-33CF-4B66-BD3DF54496AA}"/>
              </a:ext>
            </a:extLst>
          </p:cNvPr>
          <p:cNvSpPr/>
          <p:nvPr/>
        </p:nvSpPr>
        <p:spPr>
          <a:xfrm>
            <a:off x="211931" y="165205"/>
            <a:ext cx="11768138" cy="652759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a:t>Análise dos genes KP32gp15, KP32gp31, KP32gp37 &amp; KP32gp38</a:t>
            </a:r>
          </a:p>
        </p:txBody>
      </p:sp>
      <p:sp>
        <p:nvSpPr>
          <p:cNvPr id="3" name="Title 1">
            <a:extLst>
              <a:ext uri="{FF2B5EF4-FFF2-40B4-BE49-F238E27FC236}">
                <a16:creationId xmlns:a16="http://schemas.microsoft.com/office/drawing/2014/main" id="{13B1E87F-1545-65F4-B4E2-94A3840C3B07}"/>
              </a:ext>
            </a:extLst>
          </p:cNvPr>
          <p:cNvSpPr>
            <a:spLocks noGrp="1"/>
          </p:cNvSpPr>
          <p:nvPr>
            <p:ph type="title"/>
          </p:nvPr>
        </p:nvSpPr>
        <p:spPr>
          <a:xfrm>
            <a:off x="3107913" y="281613"/>
            <a:ext cx="5976174" cy="1325563"/>
          </a:xfrm>
        </p:spPr>
        <p:txBody>
          <a:bodyPr>
            <a:normAutofit fontScale="90000"/>
          </a:bodyPr>
          <a:lstStyle/>
          <a:p>
            <a:pPr algn="ctr"/>
            <a:r>
              <a:rPr lang="pt-PT" sz="6000" b="1">
                <a:latin typeface="+mn-lt"/>
              </a:rPr>
              <a:t>Árvore Filogenética</a:t>
            </a:r>
          </a:p>
        </p:txBody>
      </p:sp>
      <p:pic>
        <p:nvPicPr>
          <p:cNvPr id="8" name="Picture 7">
            <a:extLst>
              <a:ext uri="{FF2B5EF4-FFF2-40B4-BE49-F238E27FC236}">
                <a16:creationId xmlns:a16="http://schemas.microsoft.com/office/drawing/2014/main" id="{36F350F9-A4E4-B48F-DE6D-6521C4440246}"/>
              </a:ext>
            </a:extLst>
          </p:cNvPr>
          <p:cNvPicPr>
            <a:picLocks noChangeAspect="1"/>
          </p:cNvPicPr>
          <p:nvPr/>
        </p:nvPicPr>
        <p:blipFill>
          <a:blip r:embed="rId2"/>
          <a:srcRect/>
          <a:stretch/>
        </p:blipFill>
        <p:spPr>
          <a:xfrm>
            <a:off x="2585884" y="1528882"/>
            <a:ext cx="6658590" cy="4976662"/>
          </a:xfrm>
          <a:prstGeom prst="rect">
            <a:avLst/>
          </a:prstGeom>
        </p:spPr>
      </p:pic>
      <p:sp>
        <p:nvSpPr>
          <p:cNvPr id="9" name="Rectangle 8">
            <a:extLst>
              <a:ext uri="{FF2B5EF4-FFF2-40B4-BE49-F238E27FC236}">
                <a16:creationId xmlns:a16="http://schemas.microsoft.com/office/drawing/2014/main" id="{6AFD7453-6469-553B-2BBA-35C5EDE39A9F}"/>
              </a:ext>
            </a:extLst>
          </p:cNvPr>
          <p:cNvSpPr/>
          <p:nvPr/>
        </p:nvSpPr>
        <p:spPr>
          <a:xfrm>
            <a:off x="7842302" y="5435191"/>
            <a:ext cx="1052052" cy="275304"/>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sp>
        <p:nvSpPr>
          <p:cNvPr id="4" name="Google Shape;109;p2">
            <a:extLst>
              <a:ext uri="{FF2B5EF4-FFF2-40B4-BE49-F238E27FC236}">
                <a16:creationId xmlns:a16="http://schemas.microsoft.com/office/drawing/2014/main" id="{4D845A5E-0D43-F69B-CE47-AD8B34398FBD}"/>
              </a:ext>
            </a:extLst>
          </p:cNvPr>
          <p:cNvSpPr txBox="1"/>
          <p:nvPr/>
        </p:nvSpPr>
        <p:spPr>
          <a:xfrm>
            <a:off x="8969170" y="5442974"/>
            <a:ext cx="1210166" cy="338514"/>
          </a:xfrm>
          <a:prstGeom prst="rect">
            <a:avLst/>
          </a:prstGeom>
          <a:noFill/>
          <a:ln>
            <a:noFill/>
          </a:ln>
        </p:spPr>
        <p:txBody>
          <a:bodyPr spcFirstLastPara="1" wrap="square" lIns="91425" tIns="45700" rIns="91425" bIns="45700" anchor="t" anchorCtr="0">
            <a:spAutoFit/>
          </a:bodyPr>
          <a:lstStyle/>
          <a:p>
            <a:pPr marR="0" lvl="0" rtl="0">
              <a:spcBef>
                <a:spcPts val="0"/>
              </a:spcBef>
              <a:spcAft>
                <a:spcPts val="0"/>
              </a:spcAft>
            </a:pPr>
            <a:r>
              <a:rPr lang="pt-PT" sz="1600" b="1" i="1">
                <a:solidFill>
                  <a:srgbClr val="FF0000"/>
                </a:solidFill>
                <a:latin typeface="Arial"/>
                <a:ea typeface="Arial"/>
                <a:cs typeface="Arial"/>
                <a:sym typeface="Arial"/>
              </a:rPr>
              <a:t>KP32gp31</a:t>
            </a:r>
          </a:p>
        </p:txBody>
      </p:sp>
    </p:spTree>
    <p:extLst>
      <p:ext uri="{BB962C8B-B14F-4D97-AF65-F5344CB8AC3E}">
        <p14:creationId xmlns:p14="http://schemas.microsoft.com/office/powerpoint/2010/main" val="375996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4A7ACD73-D682-33CF-4B66-BD3DF54496AA}"/>
              </a:ext>
            </a:extLst>
          </p:cNvPr>
          <p:cNvSpPr/>
          <p:nvPr/>
        </p:nvSpPr>
        <p:spPr>
          <a:xfrm>
            <a:off x="211931" y="165205"/>
            <a:ext cx="11768138" cy="652759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a:t>Análise dos genes KP32gp15, KP32gp31, KP32gp37 &amp; KP32gp38</a:t>
            </a:r>
          </a:p>
        </p:txBody>
      </p:sp>
      <p:sp>
        <p:nvSpPr>
          <p:cNvPr id="3" name="Title 1">
            <a:extLst>
              <a:ext uri="{FF2B5EF4-FFF2-40B4-BE49-F238E27FC236}">
                <a16:creationId xmlns:a16="http://schemas.microsoft.com/office/drawing/2014/main" id="{13B1E87F-1545-65F4-B4E2-94A3840C3B07}"/>
              </a:ext>
            </a:extLst>
          </p:cNvPr>
          <p:cNvSpPr>
            <a:spLocks noGrp="1"/>
          </p:cNvSpPr>
          <p:nvPr>
            <p:ph type="title"/>
          </p:nvPr>
        </p:nvSpPr>
        <p:spPr>
          <a:xfrm>
            <a:off x="3107913" y="281613"/>
            <a:ext cx="5976174" cy="1325563"/>
          </a:xfrm>
        </p:spPr>
        <p:txBody>
          <a:bodyPr>
            <a:normAutofit fontScale="90000"/>
          </a:bodyPr>
          <a:lstStyle/>
          <a:p>
            <a:pPr algn="ctr"/>
            <a:r>
              <a:rPr lang="pt-PT" sz="6000" b="1">
                <a:latin typeface="+mn-lt"/>
              </a:rPr>
              <a:t>Árvore Filogenética</a:t>
            </a:r>
          </a:p>
        </p:txBody>
      </p:sp>
      <p:pic>
        <p:nvPicPr>
          <p:cNvPr id="8" name="Picture 7">
            <a:extLst>
              <a:ext uri="{FF2B5EF4-FFF2-40B4-BE49-F238E27FC236}">
                <a16:creationId xmlns:a16="http://schemas.microsoft.com/office/drawing/2014/main" id="{36F350F9-A4E4-B48F-DE6D-6521C4440246}"/>
              </a:ext>
            </a:extLst>
          </p:cNvPr>
          <p:cNvPicPr>
            <a:picLocks noChangeAspect="1"/>
          </p:cNvPicPr>
          <p:nvPr/>
        </p:nvPicPr>
        <p:blipFill>
          <a:blip r:embed="rId2"/>
          <a:srcRect/>
          <a:stretch/>
        </p:blipFill>
        <p:spPr>
          <a:xfrm>
            <a:off x="2660765" y="1528882"/>
            <a:ext cx="6508828" cy="4976662"/>
          </a:xfrm>
          <a:prstGeom prst="rect">
            <a:avLst/>
          </a:prstGeom>
        </p:spPr>
      </p:pic>
      <p:sp>
        <p:nvSpPr>
          <p:cNvPr id="9" name="Rectangle 8">
            <a:extLst>
              <a:ext uri="{FF2B5EF4-FFF2-40B4-BE49-F238E27FC236}">
                <a16:creationId xmlns:a16="http://schemas.microsoft.com/office/drawing/2014/main" id="{6AFD7453-6469-553B-2BBA-35C5EDE39A9F}"/>
              </a:ext>
            </a:extLst>
          </p:cNvPr>
          <p:cNvSpPr/>
          <p:nvPr/>
        </p:nvSpPr>
        <p:spPr>
          <a:xfrm>
            <a:off x="7959426" y="5435190"/>
            <a:ext cx="934927" cy="257687"/>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sp>
        <p:nvSpPr>
          <p:cNvPr id="4" name="Google Shape;109;p2">
            <a:extLst>
              <a:ext uri="{FF2B5EF4-FFF2-40B4-BE49-F238E27FC236}">
                <a16:creationId xmlns:a16="http://schemas.microsoft.com/office/drawing/2014/main" id="{4D845A5E-0D43-F69B-CE47-AD8B34398FBD}"/>
              </a:ext>
            </a:extLst>
          </p:cNvPr>
          <p:cNvSpPr txBox="1"/>
          <p:nvPr/>
        </p:nvSpPr>
        <p:spPr>
          <a:xfrm>
            <a:off x="9047826" y="5442974"/>
            <a:ext cx="1210166" cy="338514"/>
          </a:xfrm>
          <a:prstGeom prst="rect">
            <a:avLst/>
          </a:prstGeom>
          <a:noFill/>
          <a:ln>
            <a:noFill/>
          </a:ln>
        </p:spPr>
        <p:txBody>
          <a:bodyPr spcFirstLastPara="1" wrap="square" lIns="91425" tIns="45700" rIns="91425" bIns="45700" anchor="t" anchorCtr="0">
            <a:spAutoFit/>
          </a:bodyPr>
          <a:lstStyle/>
          <a:p>
            <a:pPr marR="0" lvl="0" rtl="0">
              <a:spcBef>
                <a:spcPts val="0"/>
              </a:spcBef>
              <a:spcAft>
                <a:spcPts val="0"/>
              </a:spcAft>
            </a:pPr>
            <a:r>
              <a:rPr lang="pt-PT" sz="1600" b="1" i="1">
                <a:solidFill>
                  <a:srgbClr val="FF0000"/>
                </a:solidFill>
                <a:latin typeface="Arial"/>
                <a:ea typeface="Arial"/>
                <a:cs typeface="Arial"/>
                <a:sym typeface="Arial"/>
              </a:rPr>
              <a:t>KP32gp37</a:t>
            </a:r>
          </a:p>
        </p:txBody>
      </p:sp>
    </p:spTree>
    <p:extLst>
      <p:ext uri="{BB962C8B-B14F-4D97-AF65-F5344CB8AC3E}">
        <p14:creationId xmlns:p14="http://schemas.microsoft.com/office/powerpoint/2010/main" val="3831485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4A7ACD73-D682-33CF-4B66-BD3DF54496AA}"/>
              </a:ext>
            </a:extLst>
          </p:cNvPr>
          <p:cNvSpPr/>
          <p:nvPr/>
        </p:nvSpPr>
        <p:spPr>
          <a:xfrm>
            <a:off x="211931" y="165205"/>
            <a:ext cx="11768138" cy="652759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a:t>Análise dos genes KP32gp15, KP32gp31, KP32gp37 &amp; KP32gp38</a:t>
            </a:r>
          </a:p>
        </p:txBody>
      </p:sp>
      <p:sp>
        <p:nvSpPr>
          <p:cNvPr id="3" name="Title 1">
            <a:extLst>
              <a:ext uri="{FF2B5EF4-FFF2-40B4-BE49-F238E27FC236}">
                <a16:creationId xmlns:a16="http://schemas.microsoft.com/office/drawing/2014/main" id="{13B1E87F-1545-65F4-B4E2-94A3840C3B07}"/>
              </a:ext>
            </a:extLst>
          </p:cNvPr>
          <p:cNvSpPr>
            <a:spLocks noGrp="1"/>
          </p:cNvSpPr>
          <p:nvPr>
            <p:ph type="title"/>
          </p:nvPr>
        </p:nvSpPr>
        <p:spPr>
          <a:xfrm>
            <a:off x="3107913" y="281613"/>
            <a:ext cx="5976174" cy="1325563"/>
          </a:xfrm>
        </p:spPr>
        <p:txBody>
          <a:bodyPr>
            <a:normAutofit fontScale="90000"/>
          </a:bodyPr>
          <a:lstStyle/>
          <a:p>
            <a:pPr algn="ctr"/>
            <a:r>
              <a:rPr lang="pt-PT" sz="6000" b="1">
                <a:latin typeface="+mn-lt"/>
              </a:rPr>
              <a:t>Árvore Filogenética</a:t>
            </a:r>
          </a:p>
        </p:txBody>
      </p:sp>
      <p:pic>
        <p:nvPicPr>
          <p:cNvPr id="8" name="Picture 7">
            <a:extLst>
              <a:ext uri="{FF2B5EF4-FFF2-40B4-BE49-F238E27FC236}">
                <a16:creationId xmlns:a16="http://schemas.microsoft.com/office/drawing/2014/main" id="{36F350F9-A4E4-B48F-DE6D-6521C4440246}"/>
              </a:ext>
            </a:extLst>
          </p:cNvPr>
          <p:cNvPicPr>
            <a:picLocks noChangeAspect="1"/>
          </p:cNvPicPr>
          <p:nvPr/>
        </p:nvPicPr>
        <p:blipFill>
          <a:blip r:embed="rId2"/>
          <a:srcRect/>
          <a:stretch/>
        </p:blipFill>
        <p:spPr>
          <a:xfrm>
            <a:off x="2678045" y="1528882"/>
            <a:ext cx="6474268" cy="4976662"/>
          </a:xfrm>
          <a:prstGeom prst="rect">
            <a:avLst/>
          </a:prstGeom>
        </p:spPr>
      </p:pic>
      <p:sp>
        <p:nvSpPr>
          <p:cNvPr id="9" name="Rectangle 8">
            <a:extLst>
              <a:ext uri="{FF2B5EF4-FFF2-40B4-BE49-F238E27FC236}">
                <a16:creationId xmlns:a16="http://schemas.microsoft.com/office/drawing/2014/main" id="{6AFD7453-6469-553B-2BBA-35C5EDE39A9F}"/>
              </a:ext>
            </a:extLst>
          </p:cNvPr>
          <p:cNvSpPr/>
          <p:nvPr/>
        </p:nvSpPr>
        <p:spPr>
          <a:xfrm>
            <a:off x="7998754" y="5435190"/>
            <a:ext cx="934927" cy="257687"/>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sp>
        <p:nvSpPr>
          <p:cNvPr id="4" name="Google Shape;109;p2">
            <a:extLst>
              <a:ext uri="{FF2B5EF4-FFF2-40B4-BE49-F238E27FC236}">
                <a16:creationId xmlns:a16="http://schemas.microsoft.com/office/drawing/2014/main" id="{4D845A5E-0D43-F69B-CE47-AD8B34398FBD}"/>
              </a:ext>
            </a:extLst>
          </p:cNvPr>
          <p:cNvSpPr txBox="1"/>
          <p:nvPr/>
        </p:nvSpPr>
        <p:spPr>
          <a:xfrm>
            <a:off x="9047826" y="5442974"/>
            <a:ext cx="1210166" cy="338514"/>
          </a:xfrm>
          <a:prstGeom prst="rect">
            <a:avLst/>
          </a:prstGeom>
          <a:noFill/>
          <a:ln>
            <a:noFill/>
          </a:ln>
        </p:spPr>
        <p:txBody>
          <a:bodyPr spcFirstLastPara="1" wrap="square" lIns="91425" tIns="45700" rIns="91425" bIns="45700" anchor="t" anchorCtr="0">
            <a:spAutoFit/>
          </a:bodyPr>
          <a:lstStyle/>
          <a:p>
            <a:pPr marR="0" lvl="0" rtl="0">
              <a:spcBef>
                <a:spcPts val="0"/>
              </a:spcBef>
              <a:spcAft>
                <a:spcPts val="0"/>
              </a:spcAft>
            </a:pPr>
            <a:r>
              <a:rPr lang="pt-PT" sz="1600" b="1" i="1">
                <a:solidFill>
                  <a:srgbClr val="FF0000"/>
                </a:solidFill>
                <a:latin typeface="Arial"/>
                <a:ea typeface="Arial"/>
                <a:cs typeface="Arial"/>
                <a:sym typeface="Arial"/>
              </a:rPr>
              <a:t>KP32gp38</a:t>
            </a:r>
          </a:p>
        </p:txBody>
      </p:sp>
    </p:spTree>
    <p:extLst>
      <p:ext uri="{BB962C8B-B14F-4D97-AF65-F5344CB8AC3E}">
        <p14:creationId xmlns:p14="http://schemas.microsoft.com/office/powerpoint/2010/main" val="3402080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D52EF1-63A0-F037-03C6-E00E244EA360}"/>
              </a:ext>
            </a:extLst>
          </p:cNvPr>
          <p:cNvSpPr/>
          <p:nvPr/>
        </p:nvSpPr>
        <p:spPr>
          <a:xfrm>
            <a:off x="211931" y="165205"/>
            <a:ext cx="11768138" cy="652759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a:t>Análise dos genes KP32gp15, KP32gp31, KP32gp37 &amp; KP32gp38</a:t>
            </a:r>
          </a:p>
        </p:txBody>
      </p:sp>
      <p:sp>
        <p:nvSpPr>
          <p:cNvPr id="5" name="Title 1">
            <a:extLst>
              <a:ext uri="{FF2B5EF4-FFF2-40B4-BE49-F238E27FC236}">
                <a16:creationId xmlns:a16="http://schemas.microsoft.com/office/drawing/2014/main" id="{57C61223-DF52-3C4C-756A-A4B3AF6D023B}"/>
              </a:ext>
            </a:extLst>
          </p:cNvPr>
          <p:cNvSpPr>
            <a:spLocks noGrp="1"/>
          </p:cNvSpPr>
          <p:nvPr>
            <p:ph type="title"/>
          </p:nvPr>
        </p:nvSpPr>
        <p:spPr>
          <a:xfrm>
            <a:off x="3609131" y="281613"/>
            <a:ext cx="4973739" cy="1325563"/>
          </a:xfrm>
        </p:spPr>
        <p:txBody>
          <a:bodyPr>
            <a:normAutofit fontScale="90000"/>
          </a:bodyPr>
          <a:lstStyle/>
          <a:p>
            <a:pPr algn="ctr"/>
            <a:r>
              <a:rPr lang="pt-PT" sz="6000" b="1">
                <a:latin typeface="+mn-lt"/>
              </a:rPr>
              <a:t>Futuras Análises</a:t>
            </a:r>
          </a:p>
        </p:txBody>
      </p:sp>
      <p:sp>
        <p:nvSpPr>
          <p:cNvPr id="6" name="Google Shape;109;p2">
            <a:extLst>
              <a:ext uri="{FF2B5EF4-FFF2-40B4-BE49-F238E27FC236}">
                <a16:creationId xmlns:a16="http://schemas.microsoft.com/office/drawing/2014/main" id="{5C81A0B7-4E69-26D1-4C05-31A84075260F}"/>
              </a:ext>
            </a:extLst>
          </p:cNvPr>
          <p:cNvSpPr txBox="1"/>
          <p:nvPr/>
        </p:nvSpPr>
        <p:spPr>
          <a:xfrm>
            <a:off x="872330" y="1723584"/>
            <a:ext cx="10171590" cy="3046948"/>
          </a:xfrm>
          <a:prstGeom prst="rect">
            <a:avLst/>
          </a:prstGeom>
          <a:noFill/>
          <a:ln>
            <a:noFill/>
          </a:ln>
        </p:spPr>
        <p:txBody>
          <a:bodyPr spcFirstLastPara="1" wrap="square" lIns="91425" tIns="45700" rIns="91425" bIns="45700" anchor="t" anchorCtr="0">
            <a:spAutoFit/>
          </a:bodyPr>
          <a:lstStyle/>
          <a:p>
            <a:pPr marL="457200" marR="0" lvl="0" indent="-457200" rtl="0">
              <a:spcBef>
                <a:spcPts val="0"/>
              </a:spcBef>
              <a:spcAft>
                <a:spcPts val="0"/>
              </a:spcAft>
              <a:buFont typeface="Wingdings" panose="05000000000000000000" pitchFamily="2" charset="2"/>
              <a:buChar char="v"/>
            </a:pPr>
            <a:r>
              <a:rPr lang="pt-PT" sz="2400">
                <a:solidFill>
                  <a:schemeClr val="dk1"/>
                </a:solidFill>
                <a:latin typeface="Arial"/>
                <a:ea typeface="Arial"/>
                <a:cs typeface="Arial"/>
                <a:sym typeface="Arial"/>
              </a:rPr>
              <a:t>Correção do BLAST e, consequentemente, das árvore para realizar análise dos resultados;</a:t>
            </a:r>
          </a:p>
          <a:p>
            <a:pPr marL="457200" marR="0" lvl="0" indent="-457200" rtl="0">
              <a:spcBef>
                <a:spcPts val="0"/>
              </a:spcBef>
              <a:spcAft>
                <a:spcPts val="0"/>
              </a:spcAft>
              <a:buFont typeface="Wingdings" panose="05000000000000000000" pitchFamily="2" charset="2"/>
              <a:buChar char="v"/>
            </a:pPr>
            <a:r>
              <a:rPr lang="pt-PT" sz="2400">
                <a:solidFill>
                  <a:schemeClr val="dk1"/>
                </a:solidFill>
                <a:latin typeface="Arial"/>
                <a:ea typeface="Arial"/>
                <a:cs typeface="Arial"/>
                <a:sym typeface="Arial"/>
              </a:rPr>
              <a:t>Simulação da estrutura das proteínas KP32gp15 e KP32gp37 com o AlphaFold;</a:t>
            </a:r>
          </a:p>
          <a:p>
            <a:pPr marL="457200" indent="-457200">
              <a:buFont typeface="Wingdings" panose="05000000000000000000" pitchFamily="2" charset="2"/>
              <a:buChar char="v"/>
            </a:pPr>
            <a:r>
              <a:rPr lang="pt-PT" sz="2400">
                <a:solidFill>
                  <a:schemeClr val="dk1"/>
                </a:solidFill>
                <a:latin typeface="Arial"/>
                <a:ea typeface="Arial"/>
                <a:cs typeface="Arial"/>
                <a:sym typeface="Arial"/>
              </a:rPr>
              <a:t>Simulação de docking das proteínas KP32gp37 e KP32gp38;</a:t>
            </a:r>
          </a:p>
          <a:p>
            <a:pPr marL="457200" marR="0" lvl="0" indent="-457200" rtl="0">
              <a:spcBef>
                <a:spcPts val="0"/>
              </a:spcBef>
              <a:spcAft>
                <a:spcPts val="0"/>
              </a:spcAft>
              <a:buFont typeface="Wingdings" panose="05000000000000000000" pitchFamily="2" charset="2"/>
              <a:buChar char="v"/>
            </a:pPr>
            <a:r>
              <a:rPr lang="pt-PT" sz="2400">
                <a:solidFill>
                  <a:schemeClr val="dk1"/>
                </a:solidFill>
                <a:latin typeface="Arial"/>
                <a:ea typeface="Arial"/>
                <a:cs typeface="Arial"/>
                <a:sym typeface="Arial"/>
              </a:rPr>
              <a:t>Realização de alinhamentos no MEGA;</a:t>
            </a:r>
          </a:p>
          <a:p>
            <a:pPr marL="457200" marR="0" lvl="0" indent="-457200" rtl="0">
              <a:spcBef>
                <a:spcPts val="0"/>
              </a:spcBef>
              <a:spcAft>
                <a:spcPts val="0"/>
              </a:spcAft>
              <a:buFont typeface="Wingdings" panose="05000000000000000000" pitchFamily="2" charset="2"/>
              <a:buChar char="v"/>
            </a:pPr>
            <a:r>
              <a:rPr lang="pt-PT" sz="2400">
                <a:solidFill>
                  <a:schemeClr val="dk1"/>
                </a:solidFill>
                <a:latin typeface="Arial"/>
                <a:ea typeface="Arial"/>
                <a:cs typeface="Arial"/>
                <a:sym typeface="Arial"/>
              </a:rPr>
              <a:t>Identificação e análise de variantes;</a:t>
            </a:r>
          </a:p>
          <a:p>
            <a:pPr marL="457200" marR="0" lvl="0" indent="-457200" rtl="0">
              <a:spcBef>
                <a:spcPts val="0"/>
              </a:spcBef>
              <a:spcAft>
                <a:spcPts val="0"/>
              </a:spcAft>
              <a:buFont typeface="Wingdings" panose="05000000000000000000" pitchFamily="2" charset="2"/>
              <a:buChar char="v"/>
            </a:pPr>
            <a:r>
              <a:rPr lang="pt-PT" sz="2400">
                <a:solidFill>
                  <a:schemeClr val="dk1"/>
                </a:solidFill>
                <a:latin typeface="Arial"/>
                <a:ea typeface="Arial"/>
                <a:cs typeface="Arial"/>
                <a:sym typeface="Arial"/>
              </a:rPr>
              <a:t>Escrever código para processar a informação do UniProt;</a:t>
            </a:r>
          </a:p>
        </p:txBody>
      </p:sp>
    </p:spTree>
    <p:extLst>
      <p:ext uri="{BB962C8B-B14F-4D97-AF65-F5344CB8AC3E}">
        <p14:creationId xmlns:p14="http://schemas.microsoft.com/office/powerpoint/2010/main" val="160580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610C1D-DFFF-DC06-A69A-7E91B2E8D5C5}"/>
              </a:ext>
            </a:extLst>
          </p:cNvPr>
          <p:cNvSpPr/>
          <p:nvPr/>
        </p:nvSpPr>
        <p:spPr>
          <a:xfrm>
            <a:off x="211931" y="165205"/>
            <a:ext cx="11768138" cy="652759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a:t>Análise dos genes KP32gp15, KP32gp31, KP32gp37 &amp; KP32gp38</a:t>
            </a:r>
          </a:p>
        </p:txBody>
      </p:sp>
      <p:sp>
        <p:nvSpPr>
          <p:cNvPr id="2" name="Title 1">
            <a:extLst>
              <a:ext uri="{FF2B5EF4-FFF2-40B4-BE49-F238E27FC236}">
                <a16:creationId xmlns:a16="http://schemas.microsoft.com/office/drawing/2014/main" id="{36D01B6C-0FAB-CC00-6561-048C0C655EDD}"/>
              </a:ext>
            </a:extLst>
          </p:cNvPr>
          <p:cNvSpPr>
            <a:spLocks noGrp="1"/>
          </p:cNvSpPr>
          <p:nvPr>
            <p:ph type="title"/>
          </p:nvPr>
        </p:nvSpPr>
        <p:spPr>
          <a:xfrm>
            <a:off x="838200" y="332634"/>
            <a:ext cx="10515600" cy="1325563"/>
          </a:xfrm>
        </p:spPr>
        <p:txBody>
          <a:bodyPr>
            <a:normAutofit/>
          </a:bodyPr>
          <a:lstStyle/>
          <a:p>
            <a:pPr algn="ctr"/>
            <a:r>
              <a:rPr lang="pt-PT" sz="6000" b="1" i="1">
                <a:latin typeface="+mn-lt"/>
              </a:rPr>
              <a:t>Klebsiella pneumoniae</a:t>
            </a:r>
          </a:p>
        </p:txBody>
      </p:sp>
      <p:sp>
        <p:nvSpPr>
          <p:cNvPr id="7" name="Google Shape;109;p2">
            <a:extLst>
              <a:ext uri="{FF2B5EF4-FFF2-40B4-BE49-F238E27FC236}">
                <a16:creationId xmlns:a16="http://schemas.microsoft.com/office/drawing/2014/main" id="{42E0DA5B-20CF-1FDD-324F-8264565F1F57}"/>
              </a:ext>
            </a:extLst>
          </p:cNvPr>
          <p:cNvSpPr txBox="1"/>
          <p:nvPr/>
        </p:nvSpPr>
        <p:spPr>
          <a:xfrm>
            <a:off x="620330" y="2532586"/>
            <a:ext cx="4347910" cy="461624"/>
          </a:xfrm>
          <a:prstGeom prst="rect">
            <a:avLst/>
          </a:prstGeom>
          <a:noFill/>
          <a:ln>
            <a:noFill/>
          </a:ln>
        </p:spPr>
        <p:txBody>
          <a:bodyPr spcFirstLastPara="1" wrap="square" lIns="91425" tIns="45700" rIns="91425" bIns="45700" anchor="t" anchorCtr="0">
            <a:spAutoFit/>
          </a:bodyPr>
          <a:lstStyle/>
          <a:p>
            <a:pPr marL="342900" marR="0" lvl="0" indent="-342900" rtl="0">
              <a:spcBef>
                <a:spcPts val="0"/>
              </a:spcBef>
              <a:spcAft>
                <a:spcPts val="0"/>
              </a:spcAft>
              <a:buFont typeface="Arial" panose="020B0604020202020204" pitchFamily="34" charset="0"/>
              <a:buChar char="•"/>
            </a:pPr>
            <a:r>
              <a:rPr lang="pt-PT" sz="2400">
                <a:solidFill>
                  <a:schemeClr val="dk1"/>
                </a:solidFill>
                <a:latin typeface="Arial"/>
                <a:ea typeface="Arial"/>
                <a:cs typeface="Arial"/>
                <a:sym typeface="Arial"/>
              </a:rPr>
              <a:t>Bactéria gram-negativa;</a:t>
            </a:r>
          </a:p>
        </p:txBody>
      </p:sp>
      <p:sp>
        <p:nvSpPr>
          <p:cNvPr id="8" name="TextBox 7">
            <a:extLst>
              <a:ext uri="{FF2B5EF4-FFF2-40B4-BE49-F238E27FC236}">
                <a16:creationId xmlns:a16="http://schemas.microsoft.com/office/drawing/2014/main" id="{A751C17D-50EF-B124-3A15-6489AF9B821F}"/>
              </a:ext>
            </a:extLst>
          </p:cNvPr>
          <p:cNvSpPr txBox="1"/>
          <p:nvPr/>
        </p:nvSpPr>
        <p:spPr>
          <a:xfrm>
            <a:off x="965074" y="5210202"/>
            <a:ext cx="1635191" cy="338554"/>
          </a:xfrm>
          <a:prstGeom prst="rect">
            <a:avLst/>
          </a:prstGeom>
          <a:noFill/>
        </p:spPr>
        <p:txBody>
          <a:bodyPr wrap="none" rtlCol="0">
            <a:spAutoFit/>
          </a:bodyPr>
          <a:lstStyle/>
          <a:p>
            <a:r>
              <a:rPr lang="pt-PT" sz="1600"/>
              <a:t>Wang et al., 2020</a:t>
            </a:r>
          </a:p>
        </p:txBody>
      </p:sp>
      <p:pic>
        <p:nvPicPr>
          <p:cNvPr id="2050" name="Picture 2" descr="New biomarkers for hypervirulent Klebsiella pneumoniae causing life ...">
            <a:extLst>
              <a:ext uri="{FF2B5EF4-FFF2-40B4-BE49-F238E27FC236}">
                <a16:creationId xmlns:a16="http://schemas.microsoft.com/office/drawing/2014/main" id="{03662625-C3C6-2B23-ED66-724B6FAF7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489" y="1825626"/>
            <a:ext cx="6134311" cy="4091537"/>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09;p2">
            <a:extLst>
              <a:ext uri="{FF2B5EF4-FFF2-40B4-BE49-F238E27FC236}">
                <a16:creationId xmlns:a16="http://schemas.microsoft.com/office/drawing/2014/main" id="{EECEABAD-554C-548F-4D8B-DD4C92707E29}"/>
              </a:ext>
            </a:extLst>
          </p:cNvPr>
          <p:cNvSpPr txBox="1"/>
          <p:nvPr/>
        </p:nvSpPr>
        <p:spPr>
          <a:xfrm>
            <a:off x="620330" y="2532586"/>
            <a:ext cx="4347910" cy="1569620"/>
          </a:xfrm>
          <a:prstGeom prst="rect">
            <a:avLst/>
          </a:prstGeom>
          <a:noFill/>
          <a:ln>
            <a:noFill/>
          </a:ln>
        </p:spPr>
        <p:txBody>
          <a:bodyPr spcFirstLastPara="1" wrap="square" lIns="91425" tIns="45700" rIns="91425" bIns="45700" anchor="t" anchorCtr="0">
            <a:spAutoFit/>
          </a:bodyPr>
          <a:lstStyle/>
          <a:p>
            <a:pPr marR="0" lvl="0" rtl="0">
              <a:spcBef>
                <a:spcPts val="0"/>
              </a:spcBef>
              <a:spcAft>
                <a:spcPts val="0"/>
              </a:spcAft>
            </a:pPr>
            <a:endParaRPr lang="pt-PT" sz="2400">
              <a:solidFill>
                <a:schemeClr val="dk1"/>
              </a:solidFill>
              <a:latin typeface="Arial"/>
              <a:ea typeface="Arial"/>
              <a:cs typeface="Arial"/>
              <a:sym typeface="Arial"/>
            </a:endParaRPr>
          </a:p>
          <a:p>
            <a:pPr marR="0" lvl="0" rtl="0">
              <a:spcBef>
                <a:spcPts val="0"/>
              </a:spcBef>
              <a:spcAft>
                <a:spcPts val="0"/>
              </a:spcAft>
            </a:pPr>
            <a:endParaRPr lang="pt-PT" sz="2400">
              <a:solidFill>
                <a:schemeClr val="dk1"/>
              </a:solidFill>
              <a:latin typeface="Arial"/>
              <a:ea typeface="Arial"/>
              <a:cs typeface="Arial"/>
              <a:sym typeface="Arial"/>
            </a:endParaRPr>
          </a:p>
          <a:p>
            <a:pPr marL="342900" lvl="0" indent="-342900">
              <a:buFont typeface="Arial" panose="020B0604020202020204" pitchFamily="34" charset="0"/>
              <a:buChar char="•"/>
            </a:pPr>
            <a:r>
              <a:rPr lang="pt-PT" sz="2400">
                <a:solidFill>
                  <a:schemeClr val="dk1"/>
                </a:solidFill>
                <a:latin typeface="Arial"/>
                <a:ea typeface="Arial"/>
                <a:cs typeface="Arial"/>
                <a:sym typeface="Arial"/>
              </a:rPr>
              <a:t>Infeções trato urinário, </a:t>
            </a:r>
            <a:br>
              <a:rPr lang="pt-PT" sz="2400">
                <a:solidFill>
                  <a:schemeClr val="dk1"/>
                </a:solidFill>
                <a:latin typeface="Arial"/>
                <a:ea typeface="Arial"/>
                <a:cs typeface="Arial"/>
                <a:sym typeface="Arial"/>
              </a:rPr>
            </a:br>
            <a:r>
              <a:rPr lang="pt-PT" sz="2400">
                <a:solidFill>
                  <a:schemeClr val="dk1"/>
                </a:solidFill>
                <a:latin typeface="Arial"/>
                <a:ea typeface="Arial"/>
                <a:cs typeface="Arial"/>
                <a:sym typeface="Arial"/>
              </a:rPr>
              <a:t>pneumonia, etc.</a:t>
            </a:r>
          </a:p>
        </p:txBody>
      </p:sp>
      <p:sp>
        <p:nvSpPr>
          <p:cNvPr id="9" name="Google Shape;109;p2">
            <a:extLst>
              <a:ext uri="{FF2B5EF4-FFF2-40B4-BE49-F238E27FC236}">
                <a16:creationId xmlns:a16="http://schemas.microsoft.com/office/drawing/2014/main" id="{2FD5DABC-1437-0817-744A-04A9942567A2}"/>
              </a:ext>
            </a:extLst>
          </p:cNvPr>
          <p:cNvSpPr txBox="1"/>
          <p:nvPr/>
        </p:nvSpPr>
        <p:spPr>
          <a:xfrm>
            <a:off x="620329" y="2532586"/>
            <a:ext cx="4347909" cy="2677616"/>
          </a:xfrm>
          <a:prstGeom prst="rect">
            <a:avLst/>
          </a:prstGeom>
          <a:noFill/>
          <a:ln>
            <a:noFill/>
          </a:ln>
        </p:spPr>
        <p:txBody>
          <a:bodyPr spcFirstLastPara="1" wrap="square" lIns="91425" tIns="45700" rIns="91425" bIns="45700" anchor="t" anchorCtr="0">
            <a:spAutoFit/>
          </a:bodyPr>
          <a:lstStyle/>
          <a:p>
            <a:pPr marR="0" lvl="0" rtl="0">
              <a:spcBef>
                <a:spcPts val="0"/>
              </a:spcBef>
              <a:spcAft>
                <a:spcPts val="0"/>
              </a:spcAft>
            </a:pPr>
            <a:endParaRPr lang="pt-PT" sz="2400">
              <a:solidFill>
                <a:schemeClr val="dk1"/>
              </a:solidFill>
              <a:latin typeface="Arial" panose="020B0604020202020204" pitchFamily="34" charset="0"/>
              <a:ea typeface="Arial"/>
              <a:cs typeface="Arial" panose="020B0604020202020204" pitchFamily="34" charset="0"/>
              <a:sym typeface="Arial"/>
            </a:endParaRPr>
          </a:p>
          <a:p>
            <a:pPr marR="0" lvl="0" rtl="0">
              <a:spcBef>
                <a:spcPts val="0"/>
              </a:spcBef>
              <a:spcAft>
                <a:spcPts val="0"/>
              </a:spcAft>
            </a:pPr>
            <a:endParaRPr lang="pt-PT" sz="2400">
              <a:solidFill>
                <a:schemeClr val="dk1"/>
              </a:solidFill>
              <a:latin typeface="Arial" panose="020B0604020202020204" pitchFamily="34" charset="0"/>
              <a:ea typeface="Arial"/>
              <a:cs typeface="Arial" panose="020B0604020202020204" pitchFamily="34" charset="0"/>
              <a:sym typeface="Arial"/>
            </a:endParaRPr>
          </a:p>
          <a:p>
            <a:pPr marR="0" lvl="0" rtl="0">
              <a:spcBef>
                <a:spcPts val="0"/>
              </a:spcBef>
              <a:spcAft>
                <a:spcPts val="0"/>
              </a:spcAft>
            </a:pPr>
            <a:endParaRPr lang="pt-PT" sz="2400">
              <a:solidFill>
                <a:schemeClr val="dk1"/>
              </a:solidFill>
              <a:latin typeface="Arial" panose="020B0604020202020204" pitchFamily="34" charset="0"/>
              <a:ea typeface="Arial"/>
              <a:cs typeface="Arial" panose="020B0604020202020204" pitchFamily="34" charset="0"/>
              <a:sym typeface="Arial"/>
            </a:endParaRPr>
          </a:p>
          <a:p>
            <a:pPr marR="0" lvl="0" rtl="0">
              <a:spcBef>
                <a:spcPts val="0"/>
              </a:spcBef>
              <a:spcAft>
                <a:spcPts val="0"/>
              </a:spcAft>
            </a:pPr>
            <a:endParaRPr lang="pt-PT" sz="2400">
              <a:solidFill>
                <a:schemeClr val="dk1"/>
              </a:solidFill>
              <a:latin typeface="Arial" panose="020B0604020202020204" pitchFamily="34" charset="0"/>
              <a:ea typeface="Arial"/>
              <a:cs typeface="Arial" panose="020B0604020202020204" pitchFamily="34" charset="0"/>
              <a:sym typeface="Arial"/>
            </a:endParaRPr>
          </a:p>
          <a:p>
            <a:pPr marR="0" lvl="0" rtl="0">
              <a:spcBef>
                <a:spcPts val="0"/>
              </a:spcBef>
              <a:spcAft>
                <a:spcPts val="0"/>
              </a:spcAft>
            </a:pPr>
            <a:endParaRPr lang="pt-PT" sz="2400">
              <a:solidFill>
                <a:schemeClr val="dk1"/>
              </a:solidFill>
              <a:latin typeface="Arial" panose="020B0604020202020204" pitchFamily="34" charset="0"/>
              <a:ea typeface="Arial"/>
              <a:cs typeface="Arial" panose="020B0604020202020204" pitchFamily="34" charset="0"/>
              <a:sym typeface="Arial"/>
            </a:endParaRPr>
          </a:p>
          <a:p>
            <a:pPr marL="342900" lvl="0" indent="-342900">
              <a:buFont typeface="Arial" panose="020B0604020202020204" pitchFamily="34" charset="0"/>
              <a:buChar char="•"/>
            </a:pPr>
            <a:r>
              <a:rPr lang="pt-PT" sz="2400">
                <a:latin typeface="Arial" panose="020B0604020202020204" pitchFamily="34" charset="0"/>
                <a:cs typeface="Arial" panose="020B0604020202020204" pitchFamily="34" charset="0"/>
              </a:rPr>
              <a:t>Estirpes multirresistentes e </a:t>
            </a:r>
            <a:br>
              <a:rPr lang="pt-PT" sz="2400">
                <a:latin typeface="Arial" panose="020B0604020202020204" pitchFamily="34" charset="0"/>
                <a:cs typeface="Arial" panose="020B0604020202020204" pitchFamily="34" charset="0"/>
              </a:rPr>
            </a:br>
            <a:r>
              <a:rPr lang="pt-PT" sz="2400">
                <a:latin typeface="Arial" panose="020B0604020202020204" pitchFamily="34" charset="0"/>
                <a:cs typeface="Arial" panose="020B0604020202020204" pitchFamily="34" charset="0"/>
              </a:rPr>
              <a:t>hipervirulentas;</a:t>
            </a:r>
            <a:endParaRPr lang="pt-PT" sz="2400">
              <a:solidFill>
                <a:schemeClr val="dk1"/>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75159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610C1D-DFFF-DC06-A69A-7E91B2E8D5C5}"/>
              </a:ext>
            </a:extLst>
          </p:cNvPr>
          <p:cNvSpPr/>
          <p:nvPr/>
        </p:nvSpPr>
        <p:spPr>
          <a:xfrm>
            <a:off x="211931" y="165205"/>
            <a:ext cx="11768138" cy="652759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a:t>Análise dos genes KP32gp15, KP32gp31, KP32gp37 &amp; KP32gp38</a:t>
            </a:r>
          </a:p>
        </p:txBody>
      </p:sp>
      <p:pic>
        <p:nvPicPr>
          <p:cNvPr id="9" name="Picture 8" descr="A diagram of a capsule&#10;&#10;Description automatically generated">
            <a:extLst>
              <a:ext uri="{FF2B5EF4-FFF2-40B4-BE49-F238E27FC236}">
                <a16:creationId xmlns:a16="http://schemas.microsoft.com/office/drawing/2014/main" id="{6E82D248-F21A-B0EC-4788-215EF4FE619F}"/>
              </a:ext>
            </a:extLst>
          </p:cNvPr>
          <p:cNvPicPr>
            <a:picLocks noChangeAspect="1"/>
          </p:cNvPicPr>
          <p:nvPr/>
        </p:nvPicPr>
        <p:blipFill>
          <a:blip r:embed="rId3"/>
          <a:stretch>
            <a:fillRect/>
          </a:stretch>
        </p:blipFill>
        <p:spPr>
          <a:xfrm>
            <a:off x="6229132" y="977867"/>
            <a:ext cx="5371215" cy="5371215"/>
          </a:xfrm>
          <a:prstGeom prst="rect">
            <a:avLst/>
          </a:prstGeom>
        </p:spPr>
      </p:pic>
      <p:sp>
        <p:nvSpPr>
          <p:cNvPr id="2" name="Title 1">
            <a:extLst>
              <a:ext uri="{FF2B5EF4-FFF2-40B4-BE49-F238E27FC236}">
                <a16:creationId xmlns:a16="http://schemas.microsoft.com/office/drawing/2014/main" id="{36D01B6C-0FAB-CC00-6561-048C0C655EDD}"/>
              </a:ext>
            </a:extLst>
          </p:cNvPr>
          <p:cNvSpPr>
            <a:spLocks noGrp="1"/>
          </p:cNvSpPr>
          <p:nvPr>
            <p:ph type="title"/>
          </p:nvPr>
        </p:nvSpPr>
        <p:spPr>
          <a:xfrm>
            <a:off x="4071938" y="281613"/>
            <a:ext cx="4048125" cy="1325563"/>
          </a:xfrm>
        </p:spPr>
        <p:txBody>
          <a:bodyPr>
            <a:normAutofit/>
          </a:bodyPr>
          <a:lstStyle/>
          <a:p>
            <a:pPr algn="ctr"/>
            <a:r>
              <a:rPr lang="pt-PT" sz="6000" b="1">
                <a:latin typeface="+mn-lt"/>
              </a:rPr>
              <a:t>Objetivo</a:t>
            </a:r>
          </a:p>
        </p:txBody>
      </p:sp>
      <p:sp>
        <p:nvSpPr>
          <p:cNvPr id="7" name="Google Shape;109;p2">
            <a:extLst>
              <a:ext uri="{FF2B5EF4-FFF2-40B4-BE49-F238E27FC236}">
                <a16:creationId xmlns:a16="http://schemas.microsoft.com/office/drawing/2014/main" id="{42E0DA5B-20CF-1FDD-324F-8264565F1F57}"/>
              </a:ext>
            </a:extLst>
          </p:cNvPr>
          <p:cNvSpPr txBox="1"/>
          <p:nvPr/>
        </p:nvSpPr>
        <p:spPr>
          <a:xfrm>
            <a:off x="872331" y="1723584"/>
            <a:ext cx="4842802" cy="461624"/>
          </a:xfrm>
          <a:prstGeom prst="rect">
            <a:avLst/>
          </a:prstGeom>
          <a:noFill/>
          <a:ln>
            <a:noFill/>
          </a:ln>
        </p:spPr>
        <p:txBody>
          <a:bodyPr spcFirstLastPara="1" wrap="square" lIns="91425" tIns="45700" rIns="91425" bIns="45700" anchor="t" anchorCtr="0">
            <a:spAutoFit/>
          </a:bodyPr>
          <a:lstStyle/>
          <a:p>
            <a:pPr marR="0" lvl="0" rtl="0">
              <a:spcBef>
                <a:spcPts val="0"/>
              </a:spcBef>
              <a:spcAft>
                <a:spcPts val="0"/>
              </a:spcAft>
            </a:pPr>
            <a:r>
              <a:rPr lang="pt-PT" sz="2400">
                <a:solidFill>
                  <a:schemeClr val="dk1"/>
                </a:solidFill>
                <a:latin typeface="Arial"/>
                <a:ea typeface="Arial"/>
                <a:cs typeface="Arial"/>
                <a:sym typeface="Arial"/>
              </a:rPr>
              <a:t>Estudo de </a:t>
            </a:r>
            <a:r>
              <a:rPr lang="pt-PT" sz="2400" i="1">
                <a:solidFill>
                  <a:schemeClr val="dk1"/>
                </a:solidFill>
                <a:latin typeface="Arial"/>
                <a:ea typeface="Arial"/>
                <a:cs typeface="Arial"/>
                <a:sym typeface="Arial"/>
              </a:rPr>
              <a:t>Klebsiella phage</a:t>
            </a:r>
            <a:r>
              <a:rPr lang="pt-PT" sz="2400">
                <a:solidFill>
                  <a:schemeClr val="dk1"/>
                </a:solidFill>
                <a:latin typeface="Arial"/>
                <a:ea typeface="Arial"/>
                <a:cs typeface="Arial"/>
                <a:sym typeface="Arial"/>
              </a:rPr>
              <a:t> KP32.</a:t>
            </a:r>
          </a:p>
        </p:txBody>
      </p:sp>
      <p:sp>
        <p:nvSpPr>
          <p:cNvPr id="10" name="TextBox 9">
            <a:extLst>
              <a:ext uri="{FF2B5EF4-FFF2-40B4-BE49-F238E27FC236}">
                <a16:creationId xmlns:a16="http://schemas.microsoft.com/office/drawing/2014/main" id="{EB7FB0A6-43E8-C9BB-E2D9-71374811D50B}"/>
              </a:ext>
            </a:extLst>
          </p:cNvPr>
          <p:cNvSpPr txBox="1"/>
          <p:nvPr/>
        </p:nvSpPr>
        <p:spPr>
          <a:xfrm>
            <a:off x="6141597" y="6344948"/>
            <a:ext cx="2524883" cy="338554"/>
          </a:xfrm>
          <a:prstGeom prst="rect">
            <a:avLst/>
          </a:prstGeom>
          <a:noFill/>
        </p:spPr>
        <p:txBody>
          <a:bodyPr wrap="square" rtlCol="0">
            <a:spAutoFit/>
          </a:bodyPr>
          <a:lstStyle/>
          <a:p>
            <a:r>
              <a:rPr lang="pt-PT" sz="1600"/>
              <a:t>Squeglia et al., 2020</a:t>
            </a:r>
          </a:p>
        </p:txBody>
      </p:sp>
      <p:sp>
        <p:nvSpPr>
          <p:cNvPr id="12" name="TextBox 11">
            <a:extLst>
              <a:ext uri="{FF2B5EF4-FFF2-40B4-BE49-F238E27FC236}">
                <a16:creationId xmlns:a16="http://schemas.microsoft.com/office/drawing/2014/main" id="{2875F503-CBF4-8470-6859-295D187AB2FE}"/>
              </a:ext>
            </a:extLst>
          </p:cNvPr>
          <p:cNvSpPr txBox="1"/>
          <p:nvPr/>
        </p:nvSpPr>
        <p:spPr>
          <a:xfrm>
            <a:off x="872330" y="2301616"/>
            <a:ext cx="5223670" cy="461665"/>
          </a:xfrm>
          <a:prstGeom prst="rect">
            <a:avLst/>
          </a:prstGeom>
          <a:noFill/>
        </p:spPr>
        <p:txBody>
          <a:bodyPr wrap="square" lIns="91440" tIns="45720" rIns="91440" bIns="45720" anchor="t">
            <a:spAutoFit/>
          </a:bodyPr>
          <a:lstStyle/>
          <a:p>
            <a:pPr marL="342900" indent="-342900">
              <a:buFont typeface="Wingdings" panose="05000000000000000000" pitchFamily="2" charset="2"/>
              <a:buChar char="§"/>
            </a:pPr>
            <a:r>
              <a:rPr lang="pt-PT" sz="2400" i="1"/>
              <a:t>KP32gp15 </a:t>
            </a:r>
            <a:r>
              <a:rPr lang="pt-PT" sz="2400"/>
              <a:t>– endolisina,</a:t>
            </a:r>
            <a:endParaRPr lang="pt-PT" sz="2400" i="1"/>
          </a:p>
        </p:txBody>
      </p:sp>
      <p:sp>
        <p:nvSpPr>
          <p:cNvPr id="6" name="TextBox 5">
            <a:extLst>
              <a:ext uri="{FF2B5EF4-FFF2-40B4-BE49-F238E27FC236}">
                <a16:creationId xmlns:a16="http://schemas.microsoft.com/office/drawing/2014/main" id="{ECB41E2D-0A1B-ABB6-FBC1-43852A6E2E10}"/>
              </a:ext>
            </a:extLst>
          </p:cNvPr>
          <p:cNvSpPr txBox="1"/>
          <p:nvPr/>
        </p:nvSpPr>
        <p:spPr>
          <a:xfrm>
            <a:off x="872330" y="2301616"/>
            <a:ext cx="4712393" cy="1569660"/>
          </a:xfrm>
          <a:prstGeom prst="rect">
            <a:avLst/>
          </a:prstGeom>
          <a:noFill/>
        </p:spPr>
        <p:txBody>
          <a:bodyPr wrap="square" lIns="91440" tIns="45720" rIns="91440" bIns="45720" anchor="t">
            <a:spAutoFit/>
          </a:bodyPr>
          <a:lstStyle/>
          <a:p>
            <a:endParaRPr lang="pt-PT" sz="2400" i="1"/>
          </a:p>
          <a:p>
            <a:pPr marL="342900" indent="-342900">
              <a:buFont typeface="Wingdings" panose="05000000000000000000" pitchFamily="2" charset="2"/>
              <a:buChar char="§"/>
            </a:pPr>
            <a:r>
              <a:rPr lang="pt-PT" sz="2400" i="1"/>
              <a:t>KP32gp31 </a:t>
            </a:r>
            <a:r>
              <a:rPr lang="pt-PT" sz="2400"/>
              <a:t>– tail tubular protein A,</a:t>
            </a:r>
            <a:endParaRPr lang="pt-PT" sz="2400" i="1"/>
          </a:p>
          <a:p>
            <a:pPr marL="342900" indent="-342900">
              <a:buFont typeface="Wingdings" panose="05000000000000000000" pitchFamily="2" charset="2"/>
              <a:buChar char="§"/>
            </a:pPr>
            <a:r>
              <a:rPr lang="pt-PT" sz="2400" i="1"/>
              <a:t>KP32gp37 – </a:t>
            </a:r>
            <a:r>
              <a:rPr lang="pt-PT" sz="2400"/>
              <a:t>tail protein &amp;</a:t>
            </a:r>
            <a:endParaRPr lang="pt-PT" sz="2400">
              <a:ea typeface="Calibri"/>
              <a:cs typeface="Calibri"/>
            </a:endParaRPr>
          </a:p>
          <a:p>
            <a:pPr marL="342900" indent="-342900">
              <a:buFont typeface="Wingdings" panose="05000000000000000000" pitchFamily="2" charset="2"/>
              <a:buChar char="§"/>
            </a:pPr>
            <a:r>
              <a:rPr lang="pt-PT" sz="2400" i="1"/>
              <a:t>KP32gp38 </a:t>
            </a:r>
            <a:r>
              <a:rPr lang="pt-PT" sz="2400"/>
              <a:t>– tail spike protein.</a:t>
            </a:r>
            <a:endParaRPr lang="pt-PT" sz="2400" i="1"/>
          </a:p>
        </p:txBody>
      </p:sp>
    </p:spTree>
    <p:extLst>
      <p:ext uri="{BB962C8B-B14F-4D97-AF65-F5344CB8AC3E}">
        <p14:creationId xmlns:p14="http://schemas.microsoft.com/office/powerpoint/2010/main" val="244934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1EAC38-F4CA-339C-0332-C0944AA1DE1A}"/>
              </a:ext>
            </a:extLst>
          </p:cNvPr>
          <p:cNvSpPr/>
          <p:nvPr/>
        </p:nvSpPr>
        <p:spPr>
          <a:xfrm>
            <a:off x="211931" y="165205"/>
            <a:ext cx="11768138" cy="652759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a:t>Análise dos genes KP32gp15, KP32gp31, KP32gp37 &amp; KP32gp38</a:t>
            </a:r>
          </a:p>
        </p:txBody>
      </p:sp>
      <p:sp>
        <p:nvSpPr>
          <p:cNvPr id="5" name="Title 1">
            <a:extLst>
              <a:ext uri="{FF2B5EF4-FFF2-40B4-BE49-F238E27FC236}">
                <a16:creationId xmlns:a16="http://schemas.microsoft.com/office/drawing/2014/main" id="{46FEE190-E46F-1DAA-8745-B9855D562CB6}"/>
              </a:ext>
            </a:extLst>
          </p:cNvPr>
          <p:cNvSpPr>
            <a:spLocks noGrp="1"/>
          </p:cNvSpPr>
          <p:nvPr>
            <p:ph type="title"/>
          </p:nvPr>
        </p:nvSpPr>
        <p:spPr>
          <a:xfrm>
            <a:off x="3747929" y="281613"/>
            <a:ext cx="4696142" cy="1325563"/>
          </a:xfrm>
        </p:spPr>
        <p:txBody>
          <a:bodyPr>
            <a:normAutofit fontScale="90000"/>
          </a:bodyPr>
          <a:lstStyle/>
          <a:p>
            <a:pPr algn="ctr"/>
            <a:r>
              <a:rPr lang="pt-PT" sz="6000" b="1">
                <a:latin typeface="+mn-lt"/>
              </a:rPr>
              <a:t>PhagePromoter</a:t>
            </a:r>
          </a:p>
        </p:txBody>
      </p:sp>
      <p:grpSp>
        <p:nvGrpSpPr>
          <p:cNvPr id="8" name="Group 7">
            <a:extLst>
              <a:ext uri="{FF2B5EF4-FFF2-40B4-BE49-F238E27FC236}">
                <a16:creationId xmlns:a16="http://schemas.microsoft.com/office/drawing/2014/main" id="{6E1F468F-77C3-339D-E12B-8ED1F4EDE9C1}"/>
              </a:ext>
            </a:extLst>
          </p:cNvPr>
          <p:cNvGrpSpPr/>
          <p:nvPr/>
        </p:nvGrpSpPr>
        <p:grpSpPr>
          <a:xfrm>
            <a:off x="572628" y="1894177"/>
            <a:ext cx="11046745" cy="908187"/>
            <a:chOff x="572628" y="1894177"/>
            <a:chExt cx="11046745" cy="908187"/>
          </a:xfrm>
        </p:grpSpPr>
        <p:pic>
          <p:nvPicPr>
            <p:cNvPr id="13" name="Picture 12">
              <a:extLst>
                <a:ext uri="{FF2B5EF4-FFF2-40B4-BE49-F238E27FC236}">
                  <a16:creationId xmlns:a16="http://schemas.microsoft.com/office/drawing/2014/main" id="{B88C10BB-DFA1-BE65-3CE6-E161998F5399}"/>
                </a:ext>
              </a:extLst>
            </p:cNvPr>
            <p:cNvPicPr>
              <a:picLocks noChangeAspect="1"/>
            </p:cNvPicPr>
            <p:nvPr/>
          </p:nvPicPr>
          <p:blipFill rotWithShape="1">
            <a:blip r:embed="rId3"/>
            <a:srcRect l="1" r="133"/>
            <a:stretch/>
          </p:blipFill>
          <p:spPr>
            <a:xfrm>
              <a:off x="572628" y="2391586"/>
              <a:ext cx="11046745" cy="410778"/>
            </a:xfrm>
            <a:prstGeom prst="rect">
              <a:avLst/>
            </a:prstGeom>
          </p:spPr>
        </p:pic>
        <p:sp>
          <p:nvSpPr>
            <p:cNvPr id="19" name="TextBox 18">
              <a:extLst>
                <a:ext uri="{FF2B5EF4-FFF2-40B4-BE49-F238E27FC236}">
                  <a16:creationId xmlns:a16="http://schemas.microsoft.com/office/drawing/2014/main" id="{128D9283-5E8B-ACE2-10E3-29836C15A09D}"/>
                </a:ext>
              </a:extLst>
            </p:cNvPr>
            <p:cNvSpPr txBox="1"/>
            <p:nvPr/>
          </p:nvSpPr>
          <p:spPr>
            <a:xfrm>
              <a:off x="933322" y="1894177"/>
              <a:ext cx="10325355" cy="461665"/>
            </a:xfrm>
            <a:prstGeom prst="rect">
              <a:avLst/>
            </a:prstGeom>
            <a:noFill/>
          </p:spPr>
          <p:txBody>
            <a:bodyPr wrap="square">
              <a:spAutoFit/>
            </a:bodyPr>
            <a:lstStyle/>
            <a:p>
              <a:pPr marL="342900" indent="-342900">
                <a:buFont typeface="Wingdings" panose="05000000000000000000" pitchFamily="2" charset="2"/>
                <a:buChar char="§"/>
              </a:pPr>
              <a:r>
                <a:rPr lang="pt-PT" sz="2400" i="1"/>
                <a:t>KP32gp15 </a:t>
              </a:r>
              <a:r>
                <a:rPr lang="pt-PT" sz="2400"/>
                <a:t>– localizado na strand 1, entre as posições </a:t>
              </a:r>
              <a:r>
                <a:rPr lang="pt-PT" sz="2400" b="1"/>
                <a:t>10420</a:t>
              </a:r>
              <a:r>
                <a:rPr lang="pt-PT" sz="2400"/>
                <a:t> e </a:t>
              </a:r>
              <a:r>
                <a:rPr lang="pt-PT" sz="2400" b="1"/>
                <a:t>10875</a:t>
              </a:r>
              <a:r>
                <a:rPr lang="pt-PT" sz="2400"/>
                <a:t>;  </a:t>
              </a:r>
            </a:p>
          </p:txBody>
        </p:sp>
      </p:grpSp>
      <p:grpSp>
        <p:nvGrpSpPr>
          <p:cNvPr id="10" name="Group 9">
            <a:extLst>
              <a:ext uri="{FF2B5EF4-FFF2-40B4-BE49-F238E27FC236}">
                <a16:creationId xmlns:a16="http://schemas.microsoft.com/office/drawing/2014/main" id="{DC8A9715-BD0E-2B2E-31A1-F8AE89C29D4C}"/>
              </a:ext>
            </a:extLst>
          </p:cNvPr>
          <p:cNvGrpSpPr/>
          <p:nvPr/>
        </p:nvGrpSpPr>
        <p:grpSpPr>
          <a:xfrm>
            <a:off x="572628" y="3214014"/>
            <a:ext cx="11046745" cy="896487"/>
            <a:chOff x="572628" y="3214014"/>
            <a:chExt cx="11046745" cy="896487"/>
          </a:xfrm>
        </p:grpSpPr>
        <p:pic>
          <p:nvPicPr>
            <p:cNvPr id="9" name="Picture 8">
              <a:extLst>
                <a:ext uri="{FF2B5EF4-FFF2-40B4-BE49-F238E27FC236}">
                  <a16:creationId xmlns:a16="http://schemas.microsoft.com/office/drawing/2014/main" id="{06261C20-56FB-3957-F75B-3CBCFF4717E3}"/>
                </a:ext>
              </a:extLst>
            </p:cNvPr>
            <p:cNvPicPr>
              <a:picLocks noChangeAspect="1"/>
            </p:cNvPicPr>
            <p:nvPr/>
          </p:nvPicPr>
          <p:blipFill rotWithShape="1">
            <a:blip r:embed="rId4"/>
            <a:srcRect l="-1" r="135"/>
            <a:stretch/>
          </p:blipFill>
          <p:spPr>
            <a:xfrm>
              <a:off x="572628" y="3670380"/>
              <a:ext cx="11046745" cy="440121"/>
            </a:xfrm>
            <a:prstGeom prst="rect">
              <a:avLst/>
            </a:prstGeom>
          </p:spPr>
        </p:pic>
        <p:sp>
          <p:nvSpPr>
            <p:cNvPr id="20" name="TextBox 19">
              <a:extLst>
                <a:ext uri="{FF2B5EF4-FFF2-40B4-BE49-F238E27FC236}">
                  <a16:creationId xmlns:a16="http://schemas.microsoft.com/office/drawing/2014/main" id="{4C974DCE-8538-8318-F6F4-BE839E23EC17}"/>
                </a:ext>
              </a:extLst>
            </p:cNvPr>
            <p:cNvSpPr txBox="1"/>
            <p:nvPr/>
          </p:nvSpPr>
          <p:spPr>
            <a:xfrm>
              <a:off x="933322" y="3214014"/>
              <a:ext cx="9210930" cy="461665"/>
            </a:xfrm>
            <a:prstGeom prst="rect">
              <a:avLst/>
            </a:prstGeom>
            <a:noFill/>
          </p:spPr>
          <p:txBody>
            <a:bodyPr wrap="square">
              <a:spAutoFit/>
            </a:bodyPr>
            <a:lstStyle/>
            <a:p>
              <a:pPr marL="342900" indent="-342900">
                <a:buFont typeface="Wingdings" panose="05000000000000000000" pitchFamily="2" charset="2"/>
                <a:buChar char="§"/>
              </a:pPr>
              <a:r>
                <a:rPr lang="pt-PT" sz="2400" i="1"/>
                <a:t>KP32gp31 </a:t>
              </a:r>
              <a:r>
                <a:rPr lang="pt-PT" sz="2400"/>
                <a:t>– localizado na strand 1, entre as posições </a:t>
              </a:r>
              <a:r>
                <a:rPr lang="pt-PT" sz="2400" b="1"/>
                <a:t>23058 </a:t>
              </a:r>
              <a:r>
                <a:rPr lang="pt-PT" sz="2400"/>
                <a:t>e</a:t>
              </a:r>
              <a:r>
                <a:rPr lang="pt-PT" sz="2400" b="1"/>
                <a:t> 23636</a:t>
              </a:r>
              <a:r>
                <a:rPr lang="pt-PT" sz="2400"/>
                <a:t>;</a:t>
              </a:r>
              <a:endParaRPr lang="pt-PT" sz="2400" i="1"/>
            </a:p>
          </p:txBody>
        </p:sp>
      </p:grpSp>
      <p:pic>
        <p:nvPicPr>
          <p:cNvPr id="17" name="Picture 16">
            <a:extLst>
              <a:ext uri="{FF2B5EF4-FFF2-40B4-BE49-F238E27FC236}">
                <a16:creationId xmlns:a16="http://schemas.microsoft.com/office/drawing/2014/main" id="{70AA0F71-7B2D-E68B-4370-5F6D8E5308F6}"/>
              </a:ext>
            </a:extLst>
          </p:cNvPr>
          <p:cNvPicPr>
            <a:picLocks noChangeAspect="1"/>
          </p:cNvPicPr>
          <p:nvPr/>
        </p:nvPicPr>
        <p:blipFill rotWithShape="1">
          <a:blip r:embed="rId5"/>
          <a:srcRect r="100"/>
          <a:stretch/>
        </p:blipFill>
        <p:spPr>
          <a:xfrm>
            <a:off x="575485" y="5353148"/>
            <a:ext cx="11041031" cy="410964"/>
          </a:xfrm>
          <a:prstGeom prst="rect">
            <a:avLst/>
          </a:prstGeom>
        </p:spPr>
      </p:pic>
      <p:sp>
        <p:nvSpPr>
          <p:cNvPr id="21" name="TextBox 20">
            <a:extLst>
              <a:ext uri="{FF2B5EF4-FFF2-40B4-BE49-F238E27FC236}">
                <a16:creationId xmlns:a16="http://schemas.microsoft.com/office/drawing/2014/main" id="{C38B297E-F868-C5E7-F00D-61C3298D7A8A}"/>
              </a:ext>
            </a:extLst>
          </p:cNvPr>
          <p:cNvSpPr txBox="1"/>
          <p:nvPr/>
        </p:nvSpPr>
        <p:spPr>
          <a:xfrm>
            <a:off x="933322" y="4522151"/>
            <a:ext cx="9775978" cy="830997"/>
          </a:xfrm>
          <a:prstGeom prst="rect">
            <a:avLst/>
          </a:prstGeom>
          <a:noFill/>
        </p:spPr>
        <p:txBody>
          <a:bodyPr wrap="square">
            <a:spAutoFit/>
          </a:bodyPr>
          <a:lstStyle/>
          <a:p>
            <a:pPr marL="342900" indent="-342900">
              <a:buFont typeface="Wingdings" panose="05000000000000000000" pitchFamily="2" charset="2"/>
              <a:buChar char="§"/>
            </a:pPr>
            <a:r>
              <a:rPr lang="pt-PT" sz="2400" i="1"/>
              <a:t>KP32gp37 </a:t>
            </a:r>
            <a:r>
              <a:rPr lang="pt-PT" sz="2400"/>
              <a:t>– localizado na strand 1, entre as posições </a:t>
            </a:r>
            <a:r>
              <a:rPr lang="pt-PT" sz="2400" b="1"/>
              <a:t>33420 </a:t>
            </a:r>
            <a:r>
              <a:rPr lang="pt-PT" sz="2400"/>
              <a:t>e</a:t>
            </a:r>
            <a:r>
              <a:rPr lang="pt-PT" sz="2400" b="1"/>
              <a:t> 36029</a:t>
            </a:r>
            <a:r>
              <a:rPr lang="pt-PT" sz="2400" i="1"/>
              <a:t> </a:t>
            </a:r>
            <a:r>
              <a:rPr lang="pt-PT" sz="2400"/>
              <a:t>&amp;</a:t>
            </a:r>
            <a:r>
              <a:rPr lang="pt-PT" sz="2400" i="1"/>
              <a:t> </a:t>
            </a:r>
          </a:p>
          <a:p>
            <a:pPr marL="342900" indent="-342900">
              <a:buFont typeface="Wingdings" panose="05000000000000000000" pitchFamily="2" charset="2"/>
              <a:buChar char="§"/>
            </a:pPr>
            <a:r>
              <a:rPr lang="pt-PT" sz="2400" i="1"/>
              <a:t>KP32gp38 </a:t>
            </a:r>
            <a:r>
              <a:rPr lang="pt-PT" sz="2400"/>
              <a:t>– localizado na strand 1, entre as posições </a:t>
            </a:r>
            <a:r>
              <a:rPr lang="pt-PT" sz="2400" b="1"/>
              <a:t>36040</a:t>
            </a:r>
            <a:r>
              <a:rPr lang="pt-PT" sz="2400"/>
              <a:t> e </a:t>
            </a:r>
            <a:r>
              <a:rPr lang="pt-PT" sz="2400" b="1"/>
              <a:t>37770</a:t>
            </a:r>
            <a:r>
              <a:rPr lang="pt-PT" sz="2400"/>
              <a:t>.</a:t>
            </a:r>
          </a:p>
        </p:txBody>
      </p:sp>
      <p:sp>
        <p:nvSpPr>
          <p:cNvPr id="7" name="TextBox 6">
            <a:extLst>
              <a:ext uri="{FF2B5EF4-FFF2-40B4-BE49-F238E27FC236}">
                <a16:creationId xmlns:a16="http://schemas.microsoft.com/office/drawing/2014/main" id="{7ACD08FA-2208-1FB5-6194-E1F6076E7C38}"/>
              </a:ext>
            </a:extLst>
          </p:cNvPr>
          <p:cNvSpPr txBox="1"/>
          <p:nvPr/>
        </p:nvSpPr>
        <p:spPr>
          <a:xfrm>
            <a:off x="4833559" y="1231540"/>
            <a:ext cx="2524883" cy="338554"/>
          </a:xfrm>
          <a:prstGeom prst="rect">
            <a:avLst/>
          </a:prstGeom>
          <a:noFill/>
        </p:spPr>
        <p:txBody>
          <a:bodyPr wrap="square" rtlCol="0">
            <a:spAutoFit/>
          </a:bodyPr>
          <a:lstStyle/>
          <a:p>
            <a:pPr algn="ctr"/>
            <a:r>
              <a:rPr lang="pt-PT" sz="1600"/>
              <a:t>Sampaio et al., 2019</a:t>
            </a:r>
          </a:p>
        </p:txBody>
      </p:sp>
    </p:spTree>
    <p:extLst>
      <p:ext uri="{BB962C8B-B14F-4D97-AF65-F5344CB8AC3E}">
        <p14:creationId xmlns:p14="http://schemas.microsoft.com/office/powerpoint/2010/main" val="200041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4A7ACD73-D682-33CF-4B66-BD3DF54496AA}"/>
              </a:ext>
            </a:extLst>
          </p:cNvPr>
          <p:cNvSpPr/>
          <p:nvPr/>
        </p:nvSpPr>
        <p:spPr>
          <a:xfrm>
            <a:off x="211931" y="165205"/>
            <a:ext cx="11768138" cy="652759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a:t>Análise dos genes KP32gp15, KP32gp31, KP32gp37 &amp; KP32gp38</a:t>
            </a:r>
          </a:p>
        </p:txBody>
      </p:sp>
      <p:sp>
        <p:nvSpPr>
          <p:cNvPr id="7" name="Title 1">
            <a:extLst>
              <a:ext uri="{FF2B5EF4-FFF2-40B4-BE49-F238E27FC236}">
                <a16:creationId xmlns:a16="http://schemas.microsoft.com/office/drawing/2014/main" id="{5EF0AB10-9142-B5D8-DCF6-369E519C729A}"/>
              </a:ext>
            </a:extLst>
          </p:cNvPr>
          <p:cNvSpPr txBox="1">
            <a:spLocks/>
          </p:cNvSpPr>
          <p:nvPr/>
        </p:nvSpPr>
        <p:spPr>
          <a:xfrm>
            <a:off x="3747929" y="281613"/>
            <a:ext cx="469614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PT" sz="6000" b="1">
                <a:latin typeface="+mn-lt"/>
              </a:rPr>
              <a:t>Estrutura</a:t>
            </a:r>
          </a:p>
        </p:txBody>
      </p:sp>
      <p:pic>
        <p:nvPicPr>
          <p:cNvPr id="8194" name="Picture 2">
            <a:extLst>
              <a:ext uri="{FF2B5EF4-FFF2-40B4-BE49-F238E27FC236}">
                <a16:creationId xmlns:a16="http://schemas.microsoft.com/office/drawing/2014/main" id="{3BFADD4D-E74B-DFB5-F6B5-4B0DA333D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4350" y="1593215"/>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C636C1C-FD45-F239-702F-EE00171097D2}"/>
              </a:ext>
            </a:extLst>
          </p:cNvPr>
          <p:cNvSpPr txBox="1"/>
          <p:nvPr/>
        </p:nvSpPr>
        <p:spPr>
          <a:xfrm>
            <a:off x="8454359" y="1131550"/>
            <a:ext cx="1582482" cy="461665"/>
          </a:xfrm>
          <a:prstGeom prst="rect">
            <a:avLst/>
          </a:prstGeom>
          <a:noFill/>
        </p:spPr>
        <p:txBody>
          <a:bodyPr wrap="square" rtlCol="0">
            <a:spAutoFit/>
          </a:bodyPr>
          <a:lstStyle/>
          <a:p>
            <a:pPr algn="ctr"/>
            <a:r>
              <a:rPr lang="pt-PT" sz="2400" b="1"/>
              <a:t>6TKU</a:t>
            </a:r>
            <a:r>
              <a:rPr lang="pt-PT" sz="2400"/>
              <a:t>, </a:t>
            </a:r>
            <a:r>
              <a:rPr lang="pt-PT" sz="2400" i="1"/>
              <a:t>PDB</a:t>
            </a:r>
            <a:endParaRPr lang="pt-PT" sz="2400"/>
          </a:p>
        </p:txBody>
      </p:sp>
      <p:sp>
        <p:nvSpPr>
          <p:cNvPr id="3" name="TextBox 2">
            <a:extLst>
              <a:ext uri="{FF2B5EF4-FFF2-40B4-BE49-F238E27FC236}">
                <a16:creationId xmlns:a16="http://schemas.microsoft.com/office/drawing/2014/main" id="{FFF416F7-8729-F251-914B-2E57E48FBA79}"/>
              </a:ext>
            </a:extLst>
          </p:cNvPr>
          <p:cNvSpPr txBox="1"/>
          <p:nvPr/>
        </p:nvSpPr>
        <p:spPr>
          <a:xfrm>
            <a:off x="8454359" y="6114722"/>
            <a:ext cx="1582482" cy="461665"/>
          </a:xfrm>
          <a:prstGeom prst="rect">
            <a:avLst/>
          </a:prstGeom>
          <a:noFill/>
        </p:spPr>
        <p:txBody>
          <a:bodyPr wrap="square" lIns="91440" tIns="45720" rIns="91440" bIns="45720" rtlCol="0" anchor="t">
            <a:spAutoFit/>
          </a:bodyPr>
          <a:lstStyle/>
          <a:p>
            <a:pPr algn="ctr"/>
            <a:r>
              <a:rPr lang="pt-PT" sz="2400"/>
              <a:t>KP32GP38</a:t>
            </a:r>
          </a:p>
        </p:txBody>
      </p:sp>
      <p:pic>
        <p:nvPicPr>
          <p:cNvPr id="4" name="Picture 2">
            <a:extLst>
              <a:ext uri="{FF2B5EF4-FFF2-40B4-BE49-F238E27FC236}">
                <a16:creationId xmlns:a16="http://schemas.microsoft.com/office/drawing/2014/main" id="{7FC856A5-A83E-7454-2775-F8E4AFC1E6E2}"/>
              </a:ext>
            </a:extLst>
          </p:cNvPr>
          <p:cNvPicPr>
            <a:picLocks noChangeAspect="1" noChangeArrowheads="1"/>
          </p:cNvPicPr>
          <p:nvPr/>
        </p:nvPicPr>
        <p:blipFill>
          <a:blip r:embed="rId4"/>
          <a:srcRect/>
          <a:stretch/>
        </p:blipFill>
        <p:spPr bwMode="auto">
          <a:xfrm>
            <a:off x="490395" y="1593215"/>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FF5AB5-2B5D-AC8A-44C9-C23CA40409B0}"/>
              </a:ext>
            </a:extLst>
          </p:cNvPr>
          <p:cNvSpPr txBox="1"/>
          <p:nvPr/>
        </p:nvSpPr>
        <p:spPr>
          <a:xfrm>
            <a:off x="2022087" y="1131550"/>
            <a:ext cx="1699116" cy="461665"/>
          </a:xfrm>
          <a:prstGeom prst="rect">
            <a:avLst/>
          </a:prstGeom>
          <a:noFill/>
        </p:spPr>
        <p:txBody>
          <a:bodyPr wrap="square" rtlCol="0">
            <a:spAutoFit/>
          </a:bodyPr>
          <a:lstStyle/>
          <a:p>
            <a:pPr algn="ctr"/>
            <a:r>
              <a:rPr lang="pt-PT" sz="2400" b="1"/>
              <a:t>5MU4</a:t>
            </a:r>
            <a:r>
              <a:rPr lang="pt-PT" sz="2400"/>
              <a:t>, </a:t>
            </a:r>
            <a:r>
              <a:rPr lang="pt-PT" sz="2400" i="1"/>
              <a:t>PDB</a:t>
            </a:r>
            <a:endParaRPr lang="pt-PT" sz="2400"/>
          </a:p>
        </p:txBody>
      </p:sp>
      <p:sp>
        <p:nvSpPr>
          <p:cNvPr id="8" name="TextBox 7">
            <a:extLst>
              <a:ext uri="{FF2B5EF4-FFF2-40B4-BE49-F238E27FC236}">
                <a16:creationId xmlns:a16="http://schemas.microsoft.com/office/drawing/2014/main" id="{34884167-E50A-2E79-45EC-D6CCD21D68B4}"/>
              </a:ext>
            </a:extLst>
          </p:cNvPr>
          <p:cNvSpPr txBox="1"/>
          <p:nvPr/>
        </p:nvSpPr>
        <p:spPr>
          <a:xfrm>
            <a:off x="2080404" y="6114722"/>
            <a:ext cx="1582482" cy="461665"/>
          </a:xfrm>
          <a:prstGeom prst="rect">
            <a:avLst/>
          </a:prstGeom>
          <a:noFill/>
        </p:spPr>
        <p:txBody>
          <a:bodyPr wrap="square" lIns="91440" tIns="45720" rIns="91440" bIns="45720" rtlCol="0" anchor="t">
            <a:spAutoFit/>
          </a:bodyPr>
          <a:lstStyle/>
          <a:p>
            <a:pPr algn="ctr"/>
            <a:r>
              <a:rPr lang="pt-PT" sz="2400"/>
              <a:t>KP32GP31</a:t>
            </a:r>
          </a:p>
        </p:txBody>
      </p:sp>
      <p:sp>
        <p:nvSpPr>
          <p:cNvPr id="9" name="TextBox 8">
            <a:extLst>
              <a:ext uri="{FF2B5EF4-FFF2-40B4-BE49-F238E27FC236}">
                <a16:creationId xmlns:a16="http://schemas.microsoft.com/office/drawing/2014/main" id="{8E4D61B2-BF7D-91C8-4894-B712DEC0BCC5}"/>
              </a:ext>
            </a:extLst>
          </p:cNvPr>
          <p:cNvSpPr txBox="1"/>
          <p:nvPr/>
        </p:nvSpPr>
        <p:spPr>
          <a:xfrm>
            <a:off x="4769454" y="1261919"/>
            <a:ext cx="2653092" cy="461665"/>
          </a:xfrm>
          <a:prstGeom prst="rect">
            <a:avLst/>
          </a:prstGeom>
          <a:noFill/>
        </p:spPr>
        <p:txBody>
          <a:bodyPr wrap="square" rtlCol="0">
            <a:spAutoFit/>
          </a:bodyPr>
          <a:lstStyle/>
          <a:p>
            <a:pPr algn="ctr"/>
            <a:r>
              <a:rPr lang="pt-PT" sz="2400"/>
              <a:t>Difração de Raios-X</a:t>
            </a:r>
          </a:p>
        </p:txBody>
      </p:sp>
    </p:spTree>
    <p:extLst>
      <p:ext uri="{BB962C8B-B14F-4D97-AF65-F5344CB8AC3E}">
        <p14:creationId xmlns:p14="http://schemas.microsoft.com/office/powerpoint/2010/main" val="4138314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4A7ACD73-D682-33CF-4B66-BD3DF54496AA}"/>
              </a:ext>
            </a:extLst>
          </p:cNvPr>
          <p:cNvSpPr/>
          <p:nvPr/>
        </p:nvSpPr>
        <p:spPr>
          <a:xfrm>
            <a:off x="211931" y="165205"/>
            <a:ext cx="11768138" cy="652759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a:t>Análise dos genes KP32gp15, KP32gp31, KP32gp37 &amp; KP32gp38</a:t>
            </a:r>
          </a:p>
        </p:txBody>
      </p:sp>
      <p:pic>
        <p:nvPicPr>
          <p:cNvPr id="18" name="Picture 17">
            <a:extLst>
              <a:ext uri="{FF2B5EF4-FFF2-40B4-BE49-F238E27FC236}">
                <a16:creationId xmlns:a16="http://schemas.microsoft.com/office/drawing/2014/main" id="{2BA639FD-2353-CB3F-DE2F-E59C80C97393}"/>
              </a:ext>
            </a:extLst>
          </p:cNvPr>
          <p:cNvPicPr>
            <a:picLocks noChangeAspect="1"/>
          </p:cNvPicPr>
          <p:nvPr/>
        </p:nvPicPr>
        <p:blipFill>
          <a:blip r:embed="rId2"/>
          <a:stretch>
            <a:fillRect/>
          </a:stretch>
        </p:blipFill>
        <p:spPr>
          <a:xfrm>
            <a:off x="902919" y="1570755"/>
            <a:ext cx="5829141" cy="4689558"/>
          </a:xfrm>
          <a:prstGeom prst="rect">
            <a:avLst/>
          </a:prstGeom>
        </p:spPr>
      </p:pic>
      <p:pic>
        <p:nvPicPr>
          <p:cNvPr id="9218" name="Picture 2">
            <a:extLst>
              <a:ext uri="{FF2B5EF4-FFF2-40B4-BE49-F238E27FC236}">
                <a16:creationId xmlns:a16="http://schemas.microsoft.com/office/drawing/2014/main" id="{D61FF0E0-BB7A-3A11-141C-F8BD53E14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5432" b="54348"/>
          <a:stretch/>
        </p:blipFill>
        <p:spPr bwMode="auto">
          <a:xfrm>
            <a:off x="7464756" y="1307641"/>
            <a:ext cx="3895806" cy="526874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A153D92A-FF6D-D55A-DFF3-B341B8371BCA}"/>
              </a:ext>
            </a:extLst>
          </p:cNvPr>
          <p:cNvGrpSpPr>
            <a:grpSpLocks noChangeAspect="1"/>
          </p:cNvGrpSpPr>
          <p:nvPr/>
        </p:nvGrpSpPr>
        <p:grpSpPr>
          <a:xfrm>
            <a:off x="521179" y="3144806"/>
            <a:ext cx="7036564" cy="1326221"/>
            <a:chOff x="548639" y="1793240"/>
            <a:chExt cx="8678902" cy="1635760"/>
          </a:xfrm>
        </p:grpSpPr>
        <p:pic>
          <p:nvPicPr>
            <p:cNvPr id="11" name="Picture 10">
              <a:extLst>
                <a:ext uri="{FF2B5EF4-FFF2-40B4-BE49-F238E27FC236}">
                  <a16:creationId xmlns:a16="http://schemas.microsoft.com/office/drawing/2014/main" id="{DCD80BAA-ADA2-5757-3254-23474385EE7A}"/>
                </a:ext>
              </a:extLst>
            </p:cNvPr>
            <p:cNvPicPr>
              <a:picLocks noChangeAspect="1"/>
            </p:cNvPicPr>
            <p:nvPr/>
          </p:nvPicPr>
          <p:blipFill>
            <a:blip r:embed="rId4"/>
            <a:stretch>
              <a:fillRect/>
            </a:stretch>
          </p:blipFill>
          <p:spPr>
            <a:xfrm>
              <a:off x="548639" y="1793240"/>
              <a:ext cx="8678902" cy="1635760"/>
            </a:xfrm>
            <a:prstGeom prst="rect">
              <a:avLst/>
            </a:prstGeom>
          </p:spPr>
        </p:pic>
        <p:sp>
          <p:nvSpPr>
            <p:cNvPr id="12" name="Rectangle 11">
              <a:extLst>
                <a:ext uri="{FF2B5EF4-FFF2-40B4-BE49-F238E27FC236}">
                  <a16:creationId xmlns:a16="http://schemas.microsoft.com/office/drawing/2014/main" id="{7ABE9C0D-0ADD-C5BA-8F8E-B8B5941CCDEB}"/>
                </a:ext>
              </a:extLst>
            </p:cNvPr>
            <p:cNvSpPr/>
            <p:nvPr/>
          </p:nvSpPr>
          <p:spPr>
            <a:xfrm>
              <a:off x="4399280" y="3149600"/>
              <a:ext cx="4368800" cy="279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
        <p:nvSpPr>
          <p:cNvPr id="14" name="Rectangle 13">
            <a:extLst>
              <a:ext uri="{FF2B5EF4-FFF2-40B4-BE49-F238E27FC236}">
                <a16:creationId xmlns:a16="http://schemas.microsoft.com/office/drawing/2014/main" id="{06C1F3A7-9A39-7F9C-D7E8-82558010314A}"/>
              </a:ext>
            </a:extLst>
          </p:cNvPr>
          <p:cNvSpPr/>
          <p:nvPr/>
        </p:nvSpPr>
        <p:spPr>
          <a:xfrm>
            <a:off x="7351567" y="1214551"/>
            <a:ext cx="412353" cy="39788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sp>
        <p:nvSpPr>
          <p:cNvPr id="15" name="Title 1">
            <a:extLst>
              <a:ext uri="{FF2B5EF4-FFF2-40B4-BE49-F238E27FC236}">
                <a16:creationId xmlns:a16="http://schemas.microsoft.com/office/drawing/2014/main" id="{47083718-D53E-01A7-CBC3-D0B68FC843DC}"/>
              </a:ext>
            </a:extLst>
          </p:cNvPr>
          <p:cNvSpPr txBox="1">
            <a:spLocks/>
          </p:cNvSpPr>
          <p:nvPr/>
        </p:nvSpPr>
        <p:spPr>
          <a:xfrm>
            <a:off x="1478280" y="281613"/>
            <a:ext cx="9235440"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PT" sz="6000" b="1">
                <a:latin typeface="+mn-lt"/>
              </a:rPr>
              <a:t>Interação KP32gp37-KP32gp38</a:t>
            </a:r>
          </a:p>
        </p:txBody>
      </p:sp>
    </p:spTree>
    <p:extLst>
      <p:ext uri="{BB962C8B-B14F-4D97-AF65-F5344CB8AC3E}">
        <p14:creationId xmlns:p14="http://schemas.microsoft.com/office/powerpoint/2010/main" val="354319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4A7ACD73-D682-33CF-4B66-BD3DF54496AA}"/>
              </a:ext>
            </a:extLst>
          </p:cNvPr>
          <p:cNvSpPr/>
          <p:nvPr/>
        </p:nvSpPr>
        <p:spPr>
          <a:xfrm>
            <a:off x="317439" y="270713"/>
            <a:ext cx="11768138" cy="652759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a:t>Análise dos genes KP32gp15, KP32gp31, KP32gp37 &amp; KP32gp38</a:t>
            </a:r>
          </a:p>
        </p:txBody>
      </p:sp>
      <p:pic>
        <p:nvPicPr>
          <p:cNvPr id="17" name="Marcador de Posição de Conteúdo 16" descr="Uma imagem com texto, captura de ecrã, diagrama, Gráfico&#10;&#10;Os conteúdos gerados por IA poderão estar incorretos.">
            <a:extLst>
              <a:ext uri="{FF2B5EF4-FFF2-40B4-BE49-F238E27FC236}">
                <a16:creationId xmlns:a16="http://schemas.microsoft.com/office/drawing/2014/main" id="{1507D47E-9772-7EDD-9584-44927FB629C3}"/>
              </a:ext>
            </a:extLst>
          </p:cNvPr>
          <p:cNvPicPr>
            <a:picLocks noGrp="1" noChangeAspect="1"/>
          </p:cNvPicPr>
          <p:nvPr>
            <p:ph idx="1"/>
          </p:nvPr>
        </p:nvPicPr>
        <p:blipFill>
          <a:blip r:embed="rId2"/>
          <a:stretch>
            <a:fillRect/>
          </a:stretch>
        </p:blipFill>
        <p:spPr>
          <a:xfrm>
            <a:off x="5004777" y="3169644"/>
            <a:ext cx="6669463" cy="3032215"/>
          </a:xfrm>
          <a:prstGeom prst="rect">
            <a:avLst/>
          </a:prstGeom>
        </p:spPr>
      </p:pic>
      <p:sp>
        <p:nvSpPr>
          <p:cNvPr id="3" name="Title 1">
            <a:extLst>
              <a:ext uri="{FF2B5EF4-FFF2-40B4-BE49-F238E27FC236}">
                <a16:creationId xmlns:a16="http://schemas.microsoft.com/office/drawing/2014/main" id="{9E32D7C9-6FBD-91F3-616F-807D564C6E86}"/>
              </a:ext>
            </a:extLst>
          </p:cNvPr>
          <p:cNvSpPr txBox="1">
            <a:spLocks/>
          </p:cNvSpPr>
          <p:nvPr/>
        </p:nvSpPr>
        <p:spPr>
          <a:xfrm>
            <a:off x="1513841" y="281613"/>
            <a:ext cx="916431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PT" sz="6000" b="1">
                <a:latin typeface="+mn-lt"/>
              </a:rPr>
              <a:t>Modificações Pós-Tradução</a:t>
            </a:r>
          </a:p>
        </p:txBody>
      </p:sp>
      <p:pic>
        <p:nvPicPr>
          <p:cNvPr id="2" name="Imagem 1" descr="Uma imagem com texto, captura de ecrã, software, número&#10;&#10;Os conteúdos gerados por IA poderão estar incorretos.">
            <a:extLst>
              <a:ext uri="{FF2B5EF4-FFF2-40B4-BE49-F238E27FC236}">
                <a16:creationId xmlns:a16="http://schemas.microsoft.com/office/drawing/2014/main" id="{096B876D-7FF4-6D66-36C0-768750591EFE}"/>
              </a:ext>
            </a:extLst>
          </p:cNvPr>
          <p:cNvPicPr>
            <a:picLocks noChangeAspect="1"/>
          </p:cNvPicPr>
          <p:nvPr/>
        </p:nvPicPr>
        <p:blipFill>
          <a:blip r:embed="rId3"/>
          <a:srcRect r="18930" b="29767"/>
          <a:stretch>
            <a:fillRect/>
          </a:stretch>
        </p:blipFill>
        <p:spPr>
          <a:xfrm>
            <a:off x="494270" y="1358153"/>
            <a:ext cx="9313532" cy="1768004"/>
          </a:xfrm>
          <a:prstGeom prst="rect">
            <a:avLst/>
          </a:prstGeom>
        </p:spPr>
      </p:pic>
      <p:sp>
        <p:nvSpPr>
          <p:cNvPr id="5" name="CaixaDeTexto 4">
            <a:extLst>
              <a:ext uri="{FF2B5EF4-FFF2-40B4-BE49-F238E27FC236}">
                <a16:creationId xmlns:a16="http://schemas.microsoft.com/office/drawing/2014/main" id="{E2C7F2B8-0E22-B35B-A6EB-ED050B534FCD}"/>
              </a:ext>
            </a:extLst>
          </p:cNvPr>
          <p:cNvSpPr txBox="1"/>
          <p:nvPr/>
        </p:nvSpPr>
        <p:spPr>
          <a:xfrm>
            <a:off x="750949" y="3615897"/>
            <a:ext cx="395828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a:ea typeface="Calibri"/>
                <a:cs typeface="Calibri"/>
              </a:rPr>
              <a:t>Ferramentas bioinformáticas usadas:</a:t>
            </a:r>
          </a:p>
          <a:p>
            <a:endParaRPr lang="pt-PT">
              <a:solidFill>
                <a:srgbClr val="000000"/>
              </a:solidFill>
              <a:latin typeface="Calibri"/>
              <a:ea typeface="Calibri"/>
              <a:cs typeface="Calibri"/>
            </a:endParaRPr>
          </a:p>
          <a:p>
            <a:r>
              <a:rPr lang="pt-PT" b="1" err="1">
                <a:solidFill>
                  <a:srgbClr val="2A2A2A"/>
                </a:solidFill>
                <a:highlight>
                  <a:srgbClr val="FFFFFF"/>
                </a:highlight>
                <a:latin typeface="Calibri"/>
                <a:ea typeface="Calibri"/>
                <a:cs typeface="Calibri"/>
              </a:rPr>
              <a:t>MusiteDeep</a:t>
            </a:r>
            <a:endParaRPr lang="pt-PT" b="1">
              <a:solidFill>
                <a:srgbClr val="2A2A2A"/>
              </a:solidFill>
              <a:highlight>
                <a:srgbClr val="FFFFFF"/>
              </a:highlight>
              <a:latin typeface="Calibri"/>
              <a:ea typeface="Calibri"/>
              <a:cs typeface="Calibri"/>
            </a:endParaRPr>
          </a:p>
          <a:p>
            <a:r>
              <a:rPr lang="pt-PT" b="1">
                <a:solidFill>
                  <a:srgbClr val="2A2A2A"/>
                </a:solidFill>
                <a:highlight>
                  <a:srgbClr val="FFFFFF"/>
                </a:highlight>
                <a:latin typeface="Calibri"/>
                <a:ea typeface="Calibri"/>
                <a:cs typeface="Calibri"/>
              </a:rPr>
              <a:t>Acetilação e metilação</a:t>
            </a:r>
            <a:endParaRPr lang="pt-PT">
              <a:latin typeface="Calibri"/>
              <a:ea typeface="Calibri"/>
              <a:cs typeface="Calibri"/>
            </a:endParaRPr>
          </a:p>
          <a:p>
            <a:endParaRPr lang="pt-PT" b="1">
              <a:solidFill>
                <a:srgbClr val="2A2A2A"/>
              </a:solidFill>
              <a:highlight>
                <a:srgbClr val="FFFFFF"/>
              </a:highlight>
              <a:latin typeface="Calibri"/>
              <a:ea typeface="Calibri"/>
              <a:cs typeface="Calibri"/>
            </a:endParaRPr>
          </a:p>
          <a:p>
            <a:r>
              <a:rPr lang="pt-PT" b="1" err="1">
                <a:solidFill>
                  <a:srgbClr val="2A2A2A"/>
                </a:solidFill>
                <a:highlight>
                  <a:srgbClr val="FFFFFF"/>
                </a:highlight>
                <a:latin typeface="Calibri"/>
                <a:ea typeface="Calibri"/>
                <a:cs typeface="Calibri"/>
              </a:rPr>
              <a:t>NetPhosBac</a:t>
            </a:r>
            <a:endParaRPr lang="pt-PT" b="1">
              <a:solidFill>
                <a:srgbClr val="2A2A2A"/>
              </a:solidFill>
              <a:highlight>
                <a:srgbClr val="FFFFFF"/>
              </a:highlight>
              <a:latin typeface="Calibri"/>
              <a:ea typeface="Calibri"/>
              <a:cs typeface="Calibri"/>
            </a:endParaRPr>
          </a:p>
          <a:p>
            <a:r>
              <a:rPr lang="pt-PT" b="1">
                <a:solidFill>
                  <a:srgbClr val="2A2A2A"/>
                </a:solidFill>
                <a:highlight>
                  <a:srgbClr val="FFFFFF"/>
                </a:highlight>
                <a:latin typeface="Calibri"/>
                <a:ea typeface="Calibri"/>
                <a:cs typeface="Calibri"/>
              </a:rPr>
              <a:t>Fosforilação</a:t>
            </a:r>
          </a:p>
          <a:p>
            <a:endParaRPr lang="pt-PT" b="1">
              <a:solidFill>
                <a:srgbClr val="2A2A2A"/>
              </a:solidFill>
              <a:highlight>
                <a:srgbClr val="FFFFFF"/>
              </a:highlight>
              <a:latin typeface="Merriweather"/>
              <a:ea typeface="Calibri"/>
              <a:cs typeface="Calibri"/>
            </a:endParaRPr>
          </a:p>
          <a:p>
            <a:endParaRPr lang="pt-PT" b="1">
              <a:solidFill>
                <a:srgbClr val="2A2A2A"/>
              </a:solidFill>
              <a:highlight>
                <a:srgbClr val="FFFFFF"/>
              </a:highlight>
              <a:latin typeface="Merriweather"/>
              <a:ea typeface="Calibri"/>
              <a:cs typeface="Calibri"/>
            </a:endParaRPr>
          </a:p>
        </p:txBody>
      </p:sp>
      <p:pic>
        <p:nvPicPr>
          <p:cNvPr id="7" name="Imagem 6" descr="Uma imagem com texto, captura de ecrã, software, número&#10;&#10;Os conteúdos gerados por IA poderão estar incorretos.">
            <a:extLst>
              <a:ext uri="{FF2B5EF4-FFF2-40B4-BE49-F238E27FC236}">
                <a16:creationId xmlns:a16="http://schemas.microsoft.com/office/drawing/2014/main" id="{B332BB7A-1EDC-70CE-6649-B04F57D42934}"/>
              </a:ext>
            </a:extLst>
          </p:cNvPr>
          <p:cNvPicPr>
            <a:picLocks noChangeAspect="1"/>
          </p:cNvPicPr>
          <p:nvPr/>
        </p:nvPicPr>
        <p:blipFill>
          <a:blip r:embed="rId3"/>
          <a:srcRect l="84971" t="33479" r="6032" b="51203"/>
          <a:stretch>
            <a:fillRect/>
          </a:stretch>
        </p:blipFill>
        <p:spPr>
          <a:xfrm>
            <a:off x="9900349" y="1609290"/>
            <a:ext cx="2029042" cy="819607"/>
          </a:xfrm>
          <a:prstGeom prst="rect">
            <a:avLst/>
          </a:prstGeom>
        </p:spPr>
      </p:pic>
    </p:spTree>
    <p:extLst>
      <p:ext uri="{BB962C8B-B14F-4D97-AF65-F5344CB8AC3E}">
        <p14:creationId xmlns:p14="http://schemas.microsoft.com/office/powerpoint/2010/main" val="246821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4A7ACD73-D682-33CF-4B66-BD3DF54496AA}"/>
              </a:ext>
            </a:extLst>
          </p:cNvPr>
          <p:cNvSpPr/>
          <p:nvPr/>
        </p:nvSpPr>
        <p:spPr>
          <a:xfrm>
            <a:off x="211931" y="165205"/>
            <a:ext cx="11768138" cy="652759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a:t>Análise dos genes KP32gp15, KP32gp31, KP32gp37 &amp; KP32gp38</a:t>
            </a:r>
          </a:p>
        </p:txBody>
      </p:sp>
      <p:sp>
        <p:nvSpPr>
          <p:cNvPr id="7" name="Title 1">
            <a:extLst>
              <a:ext uri="{FF2B5EF4-FFF2-40B4-BE49-F238E27FC236}">
                <a16:creationId xmlns:a16="http://schemas.microsoft.com/office/drawing/2014/main" id="{5EF0AB10-9142-B5D8-DCF6-369E519C729A}"/>
              </a:ext>
            </a:extLst>
          </p:cNvPr>
          <p:cNvSpPr txBox="1">
            <a:spLocks/>
          </p:cNvSpPr>
          <p:nvPr/>
        </p:nvSpPr>
        <p:spPr>
          <a:xfrm>
            <a:off x="1513841" y="281613"/>
            <a:ext cx="916431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PT" sz="6000" b="1">
                <a:latin typeface="+mn-lt"/>
              </a:rPr>
              <a:t>Modificações Pós-Tradução</a:t>
            </a:r>
          </a:p>
        </p:txBody>
      </p:sp>
      <p:pic>
        <p:nvPicPr>
          <p:cNvPr id="8" name="Video 5">
            <a:hlinkClick r:id="" action="ppaction://media"/>
            <a:extLst>
              <a:ext uri="{FF2B5EF4-FFF2-40B4-BE49-F238E27FC236}">
                <a16:creationId xmlns:a16="http://schemas.microsoft.com/office/drawing/2014/main" id="{3C13297C-5855-BEFB-9E1D-83C60C8797C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35480" y="1652896"/>
            <a:ext cx="8321040" cy="4680585"/>
          </a:xfrm>
          <a:prstGeom prst="rect">
            <a:avLst/>
          </a:prstGeom>
        </p:spPr>
      </p:pic>
    </p:spTree>
    <p:extLst>
      <p:ext uri="{BB962C8B-B14F-4D97-AF65-F5344CB8AC3E}">
        <p14:creationId xmlns:p14="http://schemas.microsoft.com/office/powerpoint/2010/main" val="22170621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mute="1">
                <p:cTn id="7" repeatCount="indefinite" fill="hold" display="0">
                  <p:stCondLst>
                    <p:cond delay="indefinite"/>
                  </p:stCondLst>
                </p:cTn>
                <p:tgtEl>
                  <p:spTgt spid="8"/>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4A7ACD73-D682-33CF-4B66-BD3DF54496AA}"/>
              </a:ext>
            </a:extLst>
          </p:cNvPr>
          <p:cNvSpPr/>
          <p:nvPr/>
        </p:nvSpPr>
        <p:spPr>
          <a:xfrm>
            <a:off x="211931" y="165205"/>
            <a:ext cx="11768138" cy="652759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a:t>Análise dos genes KP32gp15, KP32gp31, KP32gp37 &amp; KP32gp38</a:t>
            </a:r>
          </a:p>
        </p:txBody>
      </p:sp>
      <p:sp>
        <p:nvSpPr>
          <p:cNvPr id="7" name="Title 1">
            <a:extLst>
              <a:ext uri="{FF2B5EF4-FFF2-40B4-BE49-F238E27FC236}">
                <a16:creationId xmlns:a16="http://schemas.microsoft.com/office/drawing/2014/main" id="{5EF0AB10-9142-B5D8-DCF6-369E519C729A}"/>
              </a:ext>
            </a:extLst>
          </p:cNvPr>
          <p:cNvSpPr txBox="1">
            <a:spLocks/>
          </p:cNvSpPr>
          <p:nvPr/>
        </p:nvSpPr>
        <p:spPr>
          <a:xfrm>
            <a:off x="3747929" y="281613"/>
            <a:ext cx="469614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PT" sz="6000" b="1">
                <a:latin typeface="+mn-lt"/>
              </a:rPr>
              <a:t>BLAST</a:t>
            </a:r>
          </a:p>
        </p:txBody>
      </p:sp>
      <p:sp>
        <p:nvSpPr>
          <p:cNvPr id="2" name="CaixaDeTexto 1">
            <a:extLst>
              <a:ext uri="{FF2B5EF4-FFF2-40B4-BE49-F238E27FC236}">
                <a16:creationId xmlns:a16="http://schemas.microsoft.com/office/drawing/2014/main" id="{0C1BFA15-D1C8-721D-CC8F-5A2F5D4189B5}"/>
              </a:ext>
            </a:extLst>
          </p:cNvPr>
          <p:cNvSpPr txBox="1"/>
          <p:nvPr/>
        </p:nvSpPr>
        <p:spPr>
          <a:xfrm>
            <a:off x="1081690" y="1723584"/>
            <a:ext cx="1002862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v"/>
            </a:pPr>
            <a:r>
              <a:rPr lang="pt-PT" sz="2400">
                <a:latin typeface="Arial" panose="020B0604020202020204" pitchFamily="34" charset="0"/>
                <a:cs typeface="Arial" panose="020B0604020202020204" pitchFamily="34" charset="0"/>
              </a:rPr>
              <a:t>Criadas duas funções:</a:t>
            </a:r>
            <a:endParaRPr lang="pt-PT" sz="2400">
              <a:latin typeface="Arial" panose="020B0604020202020204" pitchFamily="34" charset="0"/>
              <a:ea typeface="Calibri" panose="020F0502020204030204"/>
              <a:cs typeface="Arial" panose="020B0604020202020204" pitchFamily="34" charset="0"/>
            </a:endParaRPr>
          </a:p>
          <a:p>
            <a:r>
              <a:rPr lang="pt-PT" sz="2400">
                <a:latin typeface="Arial" panose="020B0604020202020204" pitchFamily="34" charset="0"/>
                <a:ea typeface="Calibri" panose="020F0502020204030204"/>
                <a:cs typeface="Arial" panose="020B0604020202020204" pitchFamily="34" charset="0"/>
              </a:rPr>
              <a:t> </a:t>
            </a:r>
            <a:r>
              <a:rPr lang="pt-PT" sz="2400" b="1">
                <a:latin typeface="Arial" panose="020B0604020202020204" pitchFamily="34" charset="0"/>
                <a:ea typeface="Calibri"/>
                <a:cs typeface="Arial" panose="020B0604020202020204" pitchFamily="34" charset="0"/>
              </a:rPr>
              <a:t>-</a:t>
            </a:r>
            <a:r>
              <a:rPr lang="pt-PT" sz="2400">
                <a:latin typeface="Arial" panose="020B0604020202020204" pitchFamily="34" charset="0"/>
                <a:ea typeface="Calibri"/>
                <a:cs typeface="Arial" panose="020B0604020202020204" pitchFamily="34" charset="0"/>
              </a:rPr>
              <a:t> </a:t>
            </a:r>
            <a:r>
              <a:rPr lang="pt-PT" sz="2400">
                <a:latin typeface="Arial" panose="020B0604020202020204" pitchFamily="34" charset="0"/>
                <a:cs typeface="Arial" panose="020B0604020202020204" pitchFamily="34" charset="0"/>
              </a:rPr>
              <a:t>run_blast: executa BLAST (fasta ou sequência) com base de dados escolhida.</a:t>
            </a:r>
            <a:endParaRPr lang="pt-PT" sz="2400">
              <a:latin typeface="Arial" panose="020B0604020202020204" pitchFamily="34" charset="0"/>
              <a:ea typeface="Calibri" panose="020F0502020204030204"/>
              <a:cs typeface="Arial" panose="020B0604020202020204" pitchFamily="34" charset="0"/>
            </a:endParaRPr>
          </a:p>
          <a:p>
            <a:r>
              <a:rPr lang="pt-PT" sz="2400">
                <a:latin typeface="Arial" panose="020B0604020202020204" pitchFamily="34" charset="0"/>
                <a:ea typeface="+mn-lt"/>
                <a:cs typeface="Arial" panose="020B0604020202020204" pitchFamily="34" charset="0"/>
              </a:rPr>
              <a:t> </a:t>
            </a:r>
            <a:r>
              <a:rPr lang="pt-PT" sz="2400">
                <a:latin typeface="Arial" panose="020B0604020202020204" pitchFamily="34" charset="0"/>
                <a:ea typeface="Calibri"/>
                <a:cs typeface="Arial" panose="020B0604020202020204" pitchFamily="34" charset="0"/>
              </a:rPr>
              <a:t>- </a:t>
            </a:r>
            <a:r>
              <a:rPr lang="pt-PT" sz="2400">
                <a:latin typeface="Arial" panose="020B0604020202020204" pitchFamily="34" charset="0"/>
                <a:cs typeface="Arial" panose="020B0604020202020204" pitchFamily="34" charset="0"/>
              </a:rPr>
              <a:t>get_top_hits: retorna os n melhores hits.</a:t>
            </a:r>
            <a:endParaRPr lang="pt-PT" sz="2400">
              <a:latin typeface="Arial" panose="020B0604020202020204" pitchFamily="34" charset="0"/>
              <a:ea typeface="Calibri" panose="020F0502020204030204"/>
              <a:cs typeface="Arial" panose="020B0604020202020204" pitchFamily="34" charset="0"/>
            </a:endParaRPr>
          </a:p>
          <a:p>
            <a:pPr marL="342900" indent="-342900">
              <a:lnSpc>
                <a:spcPct val="150000"/>
              </a:lnSpc>
              <a:buFont typeface="Wingdings"/>
              <a:buChar char="v"/>
            </a:pPr>
            <a:r>
              <a:rPr lang="pt-PT" sz="2400">
                <a:latin typeface="Arial" panose="020B0604020202020204" pitchFamily="34" charset="0"/>
                <a:cs typeface="Arial" panose="020B0604020202020204" pitchFamily="34" charset="0"/>
              </a:rPr>
              <a:t>Para cada gene:</a:t>
            </a:r>
            <a:endParaRPr lang="pt-PT" sz="2400">
              <a:latin typeface="Arial" panose="020B0604020202020204" pitchFamily="34" charset="0"/>
              <a:ea typeface="Calibri" panose="020F0502020204030204"/>
              <a:cs typeface="Arial" panose="020B0604020202020204" pitchFamily="34" charset="0"/>
            </a:endParaRPr>
          </a:p>
          <a:p>
            <a:r>
              <a:rPr lang="pt-PT" sz="2400">
                <a:latin typeface="Arial" panose="020B0604020202020204" pitchFamily="34" charset="0"/>
                <a:ea typeface="+mn-lt"/>
                <a:cs typeface="Arial" panose="020B0604020202020204" pitchFamily="34" charset="0"/>
              </a:rPr>
              <a:t> </a:t>
            </a:r>
            <a:r>
              <a:rPr lang="pt-PT" sz="2400" b="1">
                <a:latin typeface="Arial" panose="020B0604020202020204" pitchFamily="34" charset="0"/>
                <a:ea typeface="Calibri"/>
                <a:cs typeface="Arial" panose="020B0604020202020204" pitchFamily="34" charset="0"/>
              </a:rPr>
              <a:t>- </a:t>
            </a:r>
            <a:r>
              <a:rPr lang="pt-PT" sz="2400">
                <a:latin typeface="Arial" panose="020B0604020202020204" pitchFamily="34" charset="0"/>
                <a:ea typeface="Calibri"/>
                <a:cs typeface="Arial" panose="020B0604020202020204" pitchFamily="34" charset="0"/>
              </a:rPr>
              <a:t>blast</a:t>
            </a:r>
            <a:r>
              <a:rPr lang="pt-PT" sz="2400">
                <a:latin typeface="Arial" panose="020B0604020202020204" pitchFamily="34" charset="0"/>
                <a:cs typeface="Arial" panose="020B0604020202020204" pitchFamily="34" charset="0"/>
              </a:rPr>
              <a:t>N → base nt</a:t>
            </a:r>
            <a:endParaRPr lang="pt-PT" sz="2400">
              <a:latin typeface="Arial" panose="020B0604020202020204" pitchFamily="34" charset="0"/>
              <a:ea typeface="Calibri" panose="020F0502020204030204"/>
              <a:cs typeface="Arial" panose="020B0604020202020204" pitchFamily="34" charset="0"/>
            </a:endParaRPr>
          </a:p>
          <a:p>
            <a:r>
              <a:rPr lang="pt-PT" sz="2400">
                <a:latin typeface="Arial" panose="020B0604020202020204" pitchFamily="34" charset="0"/>
                <a:ea typeface="+mn-lt"/>
                <a:cs typeface="Arial" panose="020B0604020202020204" pitchFamily="34" charset="0"/>
              </a:rPr>
              <a:t> </a:t>
            </a:r>
            <a:r>
              <a:rPr lang="pt-PT" sz="2400" b="1">
                <a:latin typeface="Arial" panose="020B0604020202020204" pitchFamily="34" charset="0"/>
                <a:ea typeface="Calibri"/>
                <a:cs typeface="Arial" panose="020B0604020202020204" pitchFamily="34" charset="0"/>
              </a:rPr>
              <a:t>- </a:t>
            </a:r>
            <a:r>
              <a:rPr lang="pt-PT" sz="2400">
                <a:latin typeface="Arial" panose="020B0604020202020204" pitchFamily="34" charset="0"/>
                <a:ea typeface="Calibri"/>
                <a:cs typeface="Arial" panose="020B0604020202020204" pitchFamily="34" charset="0"/>
              </a:rPr>
              <a:t>blast</a:t>
            </a:r>
            <a:r>
              <a:rPr lang="pt-PT" sz="2400">
                <a:latin typeface="Arial" panose="020B0604020202020204" pitchFamily="34" charset="0"/>
                <a:cs typeface="Arial" panose="020B0604020202020204" pitchFamily="34" charset="0"/>
              </a:rPr>
              <a:t>P → base nr</a:t>
            </a:r>
            <a:endParaRPr lang="pt-PT" sz="2400">
              <a:latin typeface="Arial" panose="020B0604020202020204" pitchFamily="34" charset="0"/>
              <a:ea typeface="Calibri" panose="020F0502020204030204"/>
              <a:cs typeface="Arial" panose="020B0604020202020204" pitchFamily="34" charset="0"/>
            </a:endParaRPr>
          </a:p>
          <a:p>
            <a:pPr marL="342900" indent="-342900">
              <a:lnSpc>
                <a:spcPct val="150000"/>
              </a:lnSpc>
              <a:buFont typeface="Wingdings"/>
              <a:buChar char="v"/>
            </a:pPr>
            <a:r>
              <a:rPr lang="pt-PT" sz="2400">
                <a:latin typeface="Arial" panose="020B0604020202020204" pitchFamily="34" charset="0"/>
                <a:cs typeface="Arial" panose="020B0604020202020204" pitchFamily="34" charset="0"/>
              </a:rPr>
              <a:t>Selecionados os 10 melhores hits para análise e apresentação.</a:t>
            </a:r>
            <a:endParaRPr lang="pt-PT" sz="2400">
              <a:latin typeface="Arial" panose="020B0604020202020204" pitchFamily="34" charset="0"/>
              <a:ea typeface="Calibri"/>
              <a:cs typeface="Arial" panose="020B0604020202020204" pitchFamily="34" charset="0"/>
            </a:endParaRPr>
          </a:p>
          <a:p>
            <a:pPr algn="l"/>
            <a:endParaRPr lang="pt-PT" sz="2400">
              <a:latin typeface="Arial" panose="020B0604020202020204" pitchFamily="34" charset="0"/>
              <a:ea typeface="Calibri"/>
              <a:cs typeface="Arial" panose="020B0604020202020204" pitchFamily="34" charset="0"/>
            </a:endParaRPr>
          </a:p>
        </p:txBody>
      </p:sp>
    </p:spTree>
    <p:extLst>
      <p:ext uri="{BB962C8B-B14F-4D97-AF65-F5344CB8AC3E}">
        <p14:creationId xmlns:p14="http://schemas.microsoft.com/office/powerpoint/2010/main" val="2337919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77461D17D5C1B41828A0A63051025AC" ma:contentTypeVersion="5" ma:contentTypeDescription="Criar um novo documento." ma:contentTypeScope="" ma:versionID="e93b58046ac565b8980cd4423ff13ed6">
  <xsd:schema xmlns:xsd="http://www.w3.org/2001/XMLSchema" xmlns:xs="http://www.w3.org/2001/XMLSchema" xmlns:p="http://schemas.microsoft.com/office/2006/metadata/properties" xmlns:ns3="28ffd7bd-e5ff-4820-ba4d-153ce66b925f" targetNamespace="http://schemas.microsoft.com/office/2006/metadata/properties" ma:root="true" ma:fieldsID="78e1af7a5f58f4472ad942ae6ef9615c" ns3:_="">
    <xsd:import namespace="28ffd7bd-e5ff-4820-ba4d-153ce66b925f"/>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ffd7bd-e5ff-4820-ba4d-153ce66b925f"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28ffd7bd-e5ff-4820-ba4d-153ce66b925f" xsi:nil="true"/>
  </documentManagement>
</p:properties>
</file>

<file path=customXml/itemProps1.xml><?xml version="1.0" encoding="utf-8"?>
<ds:datastoreItem xmlns:ds="http://schemas.openxmlformats.org/officeDocument/2006/customXml" ds:itemID="{CB5912C1-B18D-4D1F-AA9E-2DBE70BE8E4F}">
  <ds:schemaRefs>
    <ds:schemaRef ds:uri="28ffd7bd-e5ff-4820-ba4d-153ce66b925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F046D68-6C26-4DFC-89C4-8BAAB638D578}">
  <ds:schemaRefs>
    <ds:schemaRef ds:uri="http://schemas.microsoft.com/sharepoint/v3/contenttype/forms"/>
  </ds:schemaRefs>
</ds:datastoreItem>
</file>

<file path=customXml/itemProps3.xml><?xml version="1.0" encoding="utf-8"?>
<ds:datastoreItem xmlns:ds="http://schemas.openxmlformats.org/officeDocument/2006/customXml" ds:itemID="{EFE1C689-0625-43A3-BD4A-D74E95D3792F}">
  <ds:schemaRefs>
    <ds:schemaRef ds:uri="28ffd7bd-e5ff-4820-ba4d-153ce66b925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1109</Words>
  <Application>Microsoft Office PowerPoint</Application>
  <PresentationFormat>Widescreen</PresentationFormat>
  <Paragraphs>134</Paragraphs>
  <Slides>16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Arial</vt:lpstr>
      <vt:lpstr>Wingdings</vt:lpstr>
      <vt:lpstr>Merriweather</vt:lpstr>
      <vt:lpstr>Calibri Light</vt:lpstr>
      <vt:lpstr>Office Theme</vt:lpstr>
      <vt:lpstr>PowerPoint Presentation</vt:lpstr>
      <vt:lpstr>Klebsiella pneumoniae</vt:lpstr>
      <vt:lpstr>Objetivo</vt:lpstr>
      <vt:lpstr>PhagePromoter</vt:lpstr>
      <vt:lpstr>PowerPoint Presentation</vt:lpstr>
      <vt:lpstr>PowerPoint Presentation</vt:lpstr>
      <vt:lpstr>PowerPoint Presentation</vt:lpstr>
      <vt:lpstr>PowerPoint Presentation</vt:lpstr>
      <vt:lpstr>PowerPoint Presentation</vt:lpstr>
      <vt:lpstr>PowerPoint Presentation</vt:lpstr>
      <vt:lpstr>Árvore Filogenética</vt:lpstr>
      <vt:lpstr>Árvore Filogenética</vt:lpstr>
      <vt:lpstr>Árvore Filogenética</vt:lpstr>
      <vt:lpstr>Árvore Filogenética</vt:lpstr>
      <vt:lpstr>Árvore Filogenética</vt:lpstr>
      <vt:lpstr>Futuras Análises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Ângela Sousa</dc:creator>
  <cp:lastModifiedBy>Ângela Simone Gonçalves de Sousa</cp:lastModifiedBy>
  <cp:revision>1</cp:revision>
  <dcterms:created xsi:type="dcterms:W3CDTF">2022-11-22T00:44:13Z</dcterms:created>
  <dcterms:modified xsi:type="dcterms:W3CDTF">2026-01-15T11:19:41Z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0x010100677461D17D5C1B41828A0A63051025AC</vt:lpwstr>
  </property>
</Properties>
</file>